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0.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 id="2147484287" r:id="rId7"/>
  </p:sldMasterIdLst>
  <p:notesMasterIdLst>
    <p:notesMasterId r:id="rId32"/>
  </p:notesMasterIdLst>
  <p:handoutMasterIdLst>
    <p:handoutMasterId r:id="rId33"/>
  </p:handoutMasterIdLst>
  <p:sldIdLst>
    <p:sldId id="1349" r:id="rId8"/>
    <p:sldId id="1411" r:id="rId9"/>
    <p:sldId id="1322" r:id="rId10"/>
    <p:sldId id="1384" r:id="rId11"/>
    <p:sldId id="1385" r:id="rId12"/>
    <p:sldId id="1390" r:id="rId13"/>
    <p:sldId id="1251" r:id="rId14"/>
    <p:sldId id="1408" r:id="rId15"/>
    <p:sldId id="1379" r:id="rId16"/>
    <p:sldId id="1380" r:id="rId17"/>
    <p:sldId id="1388" r:id="rId18"/>
    <p:sldId id="1377" r:id="rId19"/>
    <p:sldId id="1394" r:id="rId20"/>
    <p:sldId id="1400" r:id="rId21"/>
    <p:sldId id="1395" r:id="rId22"/>
    <p:sldId id="1398" r:id="rId23"/>
    <p:sldId id="1392" r:id="rId24"/>
    <p:sldId id="1397" r:id="rId25"/>
    <p:sldId id="1404" r:id="rId26"/>
    <p:sldId id="1407" r:id="rId27"/>
    <p:sldId id="1415" r:id="rId28"/>
    <p:sldId id="1353" r:id="rId29"/>
    <p:sldId id="1350" r:id="rId30"/>
    <p:sldId id="1340"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ection>
        <p14:section name="Presentation Template" id="{5B0B8DFF-57E5-4D4B-BA72-542DF84B8E2F}">
          <p14:sldIdLst>
            <p14:sldId id="1349"/>
            <p14:sldId id="1411"/>
            <p14:sldId id="1322"/>
            <p14:sldId id="1384"/>
            <p14:sldId id="1385"/>
            <p14:sldId id="1390"/>
            <p14:sldId id="1251"/>
            <p14:sldId id="1408"/>
            <p14:sldId id="1379"/>
            <p14:sldId id="1380"/>
            <p14:sldId id="1388"/>
            <p14:sldId id="1377"/>
            <p14:sldId id="1394"/>
            <p14:sldId id="1400"/>
            <p14:sldId id="1395"/>
            <p14:sldId id="1398"/>
            <p14:sldId id="1392"/>
            <p14:sldId id="1397"/>
            <p14:sldId id="1404"/>
            <p14:sldId id="1407"/>
            <p14:sldId id="1415"/>
            <p14:sldId id="1353"/>
            <p14:sldId id="1350"/>
            <p14:sldId id="13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Norm Hodne (CELA)" initials="N(" lastIdx="6" clrIdx="4">
    <p:extLst>
      <p:ext uri="{19B8F6BF-5375-455C-9EA6-DF929625EA0E}">
        <p15:presenceInfo xmlns:p15="http://schemas.microsoft.com/office/powerpoint/2012/main" userId="S0030000801B6A7B@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BCF2"/>
    <a:srgbClr val="002050"/>
    <a:srgbClr val="00188F"/>
    <a:srgbClr val="767676"/>
    <a:srgbClr val="107C10"/>
    <a:srgbClr val="008272"/>
    <a:srgbClr val="B4009E"/>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42" autoAdjust="0"/>
    <p:restoredTop sz="75218" autoAdjust="0"/>
  </p:normalViewPr>
  <p:slideViewPr>
    <p:cSldViewPr snapToGrid="0">
      <p:cViewPr varScale="1">
        <p:scale>
          <a:sx n="96" d="100"/>
          <a:sy n="96" d="100"/>
        </p:scale>
        <p:origin x="36" y="48"/>
      </p:cViewPr>
      <p:guideLst/>
    </p:cSldViewPr>
  </p:slideViewPr>
  <p:notesTextViewPr>
    <p:cViewPr>
      <p:scale>
        <a:sx n="3" d="2"/>
        <a:sy n="3" d="2"/>
      </p:scale>
      <p:origin x="0" y="0"/>
    </p:cViewPr>
  </p:notesTextViewPr>
  <p:sorterViewPr>
    <p:cViewPr>
      <p:scale>
        <a:sx n="100" d="100"/>
        <a:sy n="100" d="100"/>
      </p:scale>
      <p:origin x="0" y="-1236"/>
    </p:cViewPr>
  </p:sorterViewPr>
  <p:notesViewPr>
    <p:cSldViewPr snapToGrid="0">
      <p:cViewPr>
        <p:scale>
          <a:sx n="1" d="2"/>
          <a:sy n="1" d="2"/>
        </p:scale>
        <p:origin x="3480" y="5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ena Shanaberger" userId="211074533b814fe8" providerId="LiveId" clId="{517F596B-3197-4D7C-B8B8-B8D83A0E7854}"/>
    <pc:docChg chg="delSld modSld modSection">
      <pc:chgData name="Tarena Shanaberger" userId="211074533b814fe8" providerId="LiveId" clId="{517F596B-3197-4D7C-B8B8-B8D83A0E7854}" dt="2018-03-20T14:12:56.982" v="1" actId="20577"/>
      <pc:docMkLst>
        <pc:docMk/>
      </pc:docMkLst>
      <pc:sldChg chg="del">
        <pc:chgData name="Tarena Shanaberger" userId="211074533b814fe8" providerId="LiveId" clId="{517F596B-3197-4D7C-B8B8-B8D83A0E7854}" dt="2018-03-20T14:12:43.335" v="0" actId="2696"/>
        <pc:sldMkLst>
          <pc:docMk/>
          <pc:sldMk cId="4036995868" sldId="1346"/>
        </pc:sldMkLst>
      </pc:sldChg>
      <pc:sldChg chg="modSp">
        <pc:chgData name="Tarena Shanaberger" userId="211074533b814fe8" providerId="LiveId" clId="{517F596B-3197-4D7C-B8B8-B8D83A0E7854}" dt="2018-03-20T14:12:56.982" v="1" actId="20577"/>
        <pc:sldMkLst>
          <pc:docMk/>
          <pc:sldMk cId="3048349482" sldId="1353"/>
        </pc:sldMkLst>
        <pc:spChg chg="mod">
          <ac:chgData name="Tarena Shanaberger" userId="211074533b814fe8" providerId="LiveId" clId="{517F596B-3197-4D7C-B8B8-B8D83A0E7854}" dt="2018-03-20T14:12:56.982" v="1" actId="20577"/>
          <ac:spMkLst>
            <pc:docMk/>
            <pc:sldMk cId="3048349482" sldId="1353"/>
            <ac:spMk id="7" creationId="{2B744D6F-204F-4777-AE0D-4EFF69011B5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03/20/2018 7:12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03/20/2018 7:12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05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91D84B-80ED-4F48-AA00-B2386932F9F6}"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51087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12652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A74B0F2-E955-4A3D-ADFD-2E7B4D255E7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03/20/2018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101141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5A9E72A3-73C3-4EC0-976B-555052BC0BC2}"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0299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START FY18</a:t>
            </a: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03/20/2018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98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B7B8B-C5CA-4BAB-B6A8-2D812929CF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126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B7B8B-C5CA-4BAB-B6A8-2D812929CF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26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A74B0F2-E955-4A3D-ADFD-2E7B4D255E7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03/20/2018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400460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B7B8B-C5CA-4BAB-B6A8-2D812929CF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47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8078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0031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05875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4637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5524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03/20/2018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3085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3416EBD-08EC-4ABB-909A-9A1434A5FBD9}" type="datetime8">
              <a:rPr lang="en-US" smtClean="0">
                <a:solidFill>
                  <a:prstClr val="black"/>
                </a:solidFill>
              </a:rPr>
              <a:t>03/20/2018 7:12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47033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A74B0F2-E955-4A3D-ADFD-2E7B4D255E7A}"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82971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91D84B-80ED-4F48-AA00-B2386932F9F6}"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22732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3586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81289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cs typeface="Segoe UI Light"/>
            </a:endParaRP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91D84B-80ED-4F48-AA00-B2386932F9F6}"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93015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39016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cs typeface="Segoe UI Light"/>
            </a:endParaRP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91D84B-80ED-4F48-AA00-B2386932F9F6}" type="datetime8">
              <a:rPr lang="en-US" smtClean="0"/>
              <a:t>03/20/2018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996769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null)"/><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hyperlink" Target="http://aka.ms/1ESDay" TargetMode="External"/><Relationship Id="rId4"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6.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2062-7D5A-4009-A305-9409046F4E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30469-8267-4502-A07B-C87D12A00A4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45952-7CE2-4B2D-BEBF-979727384678}"/>
              </a:ext>
            </a:extLst>
          </p:cNvPr>
          <p:cNvSpPr>
            <a:spLocks noGrp="1"/>
          </p:cNvSpPr>
          <p:nvPr>
            <p:ph type="dt" sz="half" idx="10"/>
          </p:nvPr>
        </p:nvSpPr>
        <p:spPr/>
        <p:txBody>
          <a:bodyPr/>
          <a:lstStyle/>
          <a:p>
            <a:fld id="{76F58425-78A3-4C38-A224-24863142CD57}" type="datetimeFigureOut">
              <a:rPr lang="en-US" smtClean="0"/>
              <a:t>03/20/2018</a:t>
            </a:fld>
            <a:endParaRPr lang="en-US" dirty="0"/>
          </a:p>
        </p:txBody>
      </p:sp>
      <p:sp>
        <p:nvSpPr>
          <p:cNvPr id="5" name="Footer Placeholder 4">
            <a:extLst>
              <a:ext uri="{FF2B5EF4-FFF2-40B4-BE49-F238E27FC236}">
                <a16:creationId xmlns:a16="http://schemas.microsoft.com/office/drawing/2014/main" id="{81A71BBB-FC7B-4796-92CC-2BAE081BE2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CC30EA-1C6B-4149-AC8A-305425B27342}"/>
              </a:ext>
            </a:extLst>
          </p:cNvPr>
          <p:cNvSpPr>
            <a:spLocks noGrp="1"/>
          </p:cNvSpPr>
          <p:nvPr>
            <p:ph type="sldNum" sz="quarter" idx="12"/>
          </p:nvPr>
        </p:nvSpPr>
        <p:spPr/>
        <p:txBody>
          <a:bodyPr/>
          <a:lstStyle/>
          <a:p>
            <a:fld id="{535C54FD-16AB-4E56-9E0E-F503160AC37D}" type="slidenum">
              <a:rPr lang="en-US" smtClean="0"/>
              <a:t>‹#›</a:t>
            </a:fld>
            <a:endParaRPr lang="en-US" dirty="0"/>
          </a:p>
        </p:txBody>
      </p:sp>
    </p:spTree>
    <p:extLst>
      <p:ext uri="{BB962C8B-B14F-4D97-AF65-F5344CB8AC3E}">
        <p14:creationId xmlns:p14="http://schemas.microsoft.com/office/powerpoint/2010/main" val="710003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BB49F959-B112-4E13-B2DE-F20BF9A67B64}" type="datetimeFigureOut">
              <a:rPr lang="en-US" smtClean="0"/>
              <a:t>03/20/2018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DB526D-C750-46D0-AB8B-D3798845BBCC}" type="slidenum">
              <a:rPr lang="en-US" smtClean="0"/>
              <a:t>‹#›</a:t>
            </a:fld>
            <a:endParaRPr lang="en-US" dirty="0"/>
          </a:p>
        </p:txBody>
      </p:sp>
    </p:spTree>
    <p:extLst>
      <p:ext uri="{BB962C8B-B14F-4D97-AF65-F5344CB8AC3E}">
        <p14:creationId xmlns:p14="http://schemas.microsoft.com/office/powerpoint/2010/main" val="326446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631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665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4392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44429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584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07610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Blank">
    <p:bg>
      <p:bgPr>
        <a:solidFill>
          <a:srgbClr val="0078D7"/>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duotone>
              <a:schemeClr val="accent1">
                <a:shade val="45000"/>
                <a:satMod val="135000"/>
              </a:schemeClr>
              <a:prstClr val="white"/>
            </a:duotone>
          </a:blip>
          <a:stretch>
            <a:fillRect/>
          </a:stretch>
        </p:blipFill>
        <p:spPr>
          <a:xfrm>
            <a:off x="-3238" y="144462"/>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2"/>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182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Open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87CF71-F05B-4A56-8E1B-C7ACF55E125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r="33987"/>
          <a:stretch/>
        </p:blipFill>
        <p:spPr>
          <a:xfrm>
            <a:off x="-30163" y="-1"/>
            <a:ext cx="12466638" cy="6994525"/>
          </a:xfrm>
          <a:prstGeom prst="rect">
            <a:avLst/>
          </a:prstGeom>
          <a:noFill/>
        </p:spPr>
      </p:pic>
      <p:sp>
        <p:nvSpPr>
          <p:cNvPr id="10" name="Rectangle 9">
            <a:extLst>
              <a:ext uri="{FF2B5EF4-FFF2-40B4-BE49-F238E27FC236}">
                <a16:creationId xmlns:a16="http://schemas.microsoft.com/office/drawing/2014/main" id="{AC395BF2-9EC7-45E7-9172-9A038A7D79CA}"/>
              </a:ext>
            </a:extLst>
          </p:cNvPr>
          <p:cNvSpPr/>
          <p:nvPr userDrawn="1"/>
        </p:nvSpPr>
        <p:spPr bwMode="auto">
          <a:xfrm>
            <a:off x="122237" y="144462"/>
            <a:ext cx="7391400" cy="6705600"/>
          </a:xfrm>
          <a:prstGeom prst="rect">
            <a:avLst/>
          </a:prstGeom>
          <a:solidFill>
            <a:srgbClr val="00205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A565DC2-82A3-4C91-AF0D-69969AAFBF69}"/>
              </a:ext>
            </a:extLst>
          </p:cNvPr>
          <p:cNvPicPr>
            <a:picLocks noChangeAspect="1"/>
          </p:cNvPicPr>
          <p:nvPr userDrawn="1"/>
        </p:nvPicPr>
        <p:blipFill>
          <a:blip r:embed="rId4"/>
          <a:stretch>
            <a:fillRect/>
          </a:stretch>
        </p:blipFill>
        <p:spPr>
          <a:xfrm>
            <a:off x="350837" y="416688"/>
            <a:ext cx="2312099" cy="857714"/>
          </a:xfrm>
          <a:prstGeom prst="rect">
            <a:avLst/>
          </a:prstGeom>
        </p:spPr>
      </p:pic>
      <p:sp>
        <p:nvSpPr>
          <p:cNvPr id="4" name="Text Box 3">
            <a:extLst>
              <a:ext uri="{FF2B5EF4-FFF2-40B4-BE49-F238E27FC236}">
                <a16:creationId xmlns:a16="http://schemas.microsoft.com/office/drawing/2014/main" id="{4F37945B-7EF5-44AB-ABE7-BBC19866E029}"/>
              </a:ext>
            </a:extLst>
          </p:cNvPr>
          <p:cNvSpPr txBox="1">
            <a:spLocks noChangeArrowheads="1"/>
          </p:cNvSpPr>
          <p:nvPr userDrawn="1"/>
        </p:nvSpPr>
        <p:spPr bwMode="blackWhite">
          <a:xfrm>
            <a:off x="237804" y="6120789"/>
            <a:ext cx="8130340" cy="457048"/>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000" b="0" kern="1200" dirty="0">
                <a:solidFill>
                  <a:schemeClr val="tx1"/>
                </a:solidFill>
                <a:effectLst/>
                <a:latin typeface="+mn-lt"/>
                <a:ea typeface="+mn-ea"/>
                <a:cs typeface="+mn-cs"/>
              </a:rPr>
              <a:t>Microsoft confidential. For internal use only. © Copyright Microsoft Corporation. All rights reserved. </a:t>
            </a:r>
            <a:r>
              <a:rPr lang="en-US" sz="1000" b="0" dirty="0">
                <a:gradFill>
                  <a:gsLst>
                    <a:gs pos="0">
                      <a:schemeClr val="tx1"/>
                    </a:gs>
                    <a:gs pos="100000">
                      <a:schemeClr val="tx1"/>
                    </a:gs>
                  </a:gsLst>
                  <a:lin ang="5400000" scaled="0"/>
                </a:gradFill>
                <a:cs typeface="Segoe UI" pitchFamily="34" charset="0"/>
              </a:rPr>
              <a:t> </a:t>
            </a:r>
          </a:p>
        </p:txBody>
      </p:sp>
      <p:sp>
        <p:nvSpPr>
          <p:cNvPr id="8" name="Rectangle 7">
            <a:extLst>
              <a:ext uri="{FF2B5EF4-FFF2-40B4-BE49-F238E27FC236}">
                <a16:creationId xmlns:a16="http://schemas.microsoft.com/office/drawing/2014/main" id="{7963F734-C333-4B41-9E06-3F865A7FE7F3}"/>
              </a:ext>
            </a:extLst>
          </p:cNvPr>
          <p:cNvSpPr/>
          <p:nvPr userDrawn="1"/>
        </p:nvSpPr>
        <p:spPr bwMode="auto">
          <a:xfrm>
            <a:off x="579437" y="1868795"/>
            <a:ext cx="662940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WE ARE STARTING SHORTLY.</a:t>
            </a:r>
          </a:p>
          <a:p>
            <a:pPr lvl="0" algn="l"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All 1ES Day content will be posted afterward on the 1ES Wiki.</a:t>
            </a:r>
          </a:p>
          <a:p>
            <a:pPr lvl="0" algn="l"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hlinkClick r:id="rId5"/>
              </a:rPr>
              <a:t>http://aka.ms/1ESDay</a:t>
            </a:r>
            <a:endParaRPr lang="en-US" sz="3200" b="1" dirty="0">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8062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747D99-BC3D-4A51-B056-AE6C1E3EC91D}"/>
              </a:ext>
            </a:extLst>
          </p:cNvPr>
          <p:cNvPicPr>
            <a:picLocks noChangeAspect="1"/>
          </p:cNvPicPr>
          <p:nvPr userDrawn="1"/>
        </p:nvPicPr>
        <p:blipFill rotWithShape="1">
          <a:blip r:embed="rId2"/>
          <a:srcRect r="33987"/>
          <a:stretch/>
        </p:blipFill>
        <p:spPr>
          <a:xfrm>
            <a:off x="-30163" y="-1"/>
            <a:ext cx="12466638" cy="6994525"/>
          </a:xfrm>
          <a:prstGeom prst="rect">
            <a:avLst/>
          </a:prstGeom>
        </p:spPr>
      </p:pic>
      <p:sp>
        <p:nvSpPr>
          <p:cNvPr id="4" name="Rectangle 3"/>
          <p:cNvSpPr/>
          <p:nvPr userDrawn="1"/>
        </p:nvSpPr>
        <p:spPr bwMode="auto">
          <a:xfrm>
            <a:off x="274702" y="754062"/>
            <a:ext cx="6400800" cy="502271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88535">
                      <a:srgbClr val="FFFFFF"/>
                    </a:gs>
                    <a:gs pos="66879">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88535">
                      <a:srgbClr val="FFFFFF"/>
                    </a:gs>
                    <a:gs pos="66879">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27037" y="6527447"/>
            <a:ext cx="1483418" cy="310896"/>
          </a:xfrm>
          <a:prstGeom prst="rect">
            <a:avLst/>
          </a:prstGeom>
        </p:spPr>
      </p:pic>
      <p:pic>
        <p:nvPicPr>
          <p:cNvPr id="7" name="Picture 6">
            <a:extLst>
              <a:ext uri="{FF2B5EF4-FFF2-40B4-BE49-F238E27FC236}">
                <a16:creationId xmlns:a16="http://schemas.microsoft.com/office/drawing/2014/main" id="{0B256A7D-2290-45E6-9485-7018605C7A0C}"/>
              </a:ext>
            </a:extLst>
          </p:cNvPr>
          <p:cNvPicPr>
            <a:picLocks noChangeAspect="1"/>
          </p:cNvPicPr>
          <p:nvPr userDrawn="1"/>
        </p:nvPicPr>
        <p:blipFill>
          <a:blip r:embed="rId4"/>
          <a:stretch>
            <a:fillRect/>
          </a:stretch>
        </p:blipFill>
        <p:spPr>
          <a:xfrm>
            <a:off x="350837" y="982662"/>
            <a:ext cx="2312099" cy="857714"/>
          </a:xfrm>
          <a:prstGeom prst="rect">
            <a:avLst/>
          </a:prstGeom>
        </p:spPr>
      </p:pic>
      <p:sp>
        <p:nvSpPr>
          <p:cNvPr id="13" name="Rectangle 12">
            <a:extLst>
              <a:ext uri="{FF2B5EF4-FFF2-40B4-BE49-F238E27FC236}">
                <a16:creationId xmlns:a16="http://schemas.microsoft.com/office/drawing/2014/main" id="{1E14BE53-C572-4A3E-86D4-27948CB4AEF7}"/>
              </a:ext>
            </a:extLst>
          </p:cNvPr>
          <p:cNvSpPr/>
          <p:nvPr userDrawn="1"/>
        </p:nvSpPr>
        <p:spPr bwMode="auto">
          <a:xfrm rot="5400000" flipH="1">
            <a:off x="3421224" y="2661966"/>
            <a:ext cx="121339" cy="638708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20017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 grpId="0" build="p">
        <p:tmplLst>
          <p:tmpl lvl="1">
            <p:tnLst>
              <p:par>
                <p:cTn presetID="10"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3"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62317-00E1-4C27-BA25-25DF3BC3A598}"/>
              </a:ext>
            </a:extLst>
          </p:cNvPr>
          <p:cNvPicPr>
            <a:picLocks noChangeAspect="1"/>
          </p:cNvPicPr>
          <p:nvPr userDrawn="1"/>
        </p:nvPicPr>
        <p:blipFill rotWithShape="1">
          <a:blip r:embed="rId2"/>
          <a:srcRect r="33987"/>
          <a:stretch/>
        </p:blipFill>
        <p:spPr>
          <a:xfrm>
            <a:off x="-15082" y="0"/>
            <a:ext cx="12466638" cy="6994525"/>
          </a:xfrm>
          <a:prstGeom prst="rect">
            <a:avLst/>
          </a:prstGeom>
        </p:spPr>
      </p:pic>
      <p:sp>
        <p:nvSpPr>
          <p:cNvPr id="5" name="Rectangle 4">
            <a:extLst>
              <a:ext uri="{FF2B5EF4-FFF2-40B4-BE49-F238E27FC236}">
                <a16:creationId xmlns:a16="http://schemas.microsoft.com/office/drawing/2014/main" id="{D33A4BD9-BFBA-436D-AC71-79BEE54536DA}"/>
              </a:ext>
            </a:extLst>
          </p:cNvPr>
          <p:cNvSpPr/>
          <p:nvPr userDrawn="1"/>
        </p:nvSpPr>
        <p:spPr bwMode="auto">
          <a:xfrm>
            <a:off x="-55855" y="0"/>
            <a:ext cx="7569492" cy="699452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C1749D04-A98C-4177-BCA5-F064E7390054}"/>
              </a:ext>
            </a:extLst>
          </p:cNvPr>
          <p:cNvSpPr>
            <a:spLocks noGrp="1"/>
          </p:cNvSpPr>
          <p:nvPr>
            <p:ph type="title" hasCustomPrompt="1"/>
          </p:nvPr>
        </p:nvSpPr>
        <p:spPr bwMode="auto">
          <a:xfrm>
            <a:off x="503237" y="2090433"/>
            <a:ext cx="6400736" cy="1828800"/>
          </a:xfrm>
          <a:noFill/>
        </p:spPr>
        <p:txBody>
          <a:bodyPr lIns="146304" tIns="91440" rIns="146304" bIns="91440" anchor="t" anchorCtr="0"/>
          <a:lstStyle>
            <a:lvl1pPr>
              <a:defRPr sz="4800" spc="-100" baseline="0">
                <a:gradFill>
                  <a:gsLst>
                    <a:gs pos="88535">
                      <a:srgbClr val="FFFFFF"/>
                    </a:gs>
                    <a:gs pos="66879">
                      <a:srgbClr val="FFFFFF"/>
                    </a:gs>
                  </a:gsLst>
                  <a:lin ang="5400000" scaled="0"/>
                </a:gradFill>
              </a:defRPr>
            </a:lvl1pPr>
          </a:lstStyle>
          <a:p>
            <a:r>
              <a:rPr lang="en-US"/>
              <a:t>Presentation title</a:t>
            </a:r>
          </a:p>
        </p:txBody>
      </p:sp>
      <p:sp>
        <p:nvSpPr>
          <p:cNvPr id="7" name="Text Placeholder 2">
            <a:extLst>
              <a:ext uri="{FF2B5EF4-FFF2-40B4-BE49-F238E27FC236}">
                <a16:creationId xmlns:a16="http://schemas.microsoft.com/office/drawing/2014/main" id="{6A011FE3-E4CD-4082-880D-FCEA497F2A44}"/>
              </a:ext>
            </a:extLst>
          </p:cNvPr>
          <p:cNvSpPr>
            <a:spLocks noGrp="1"/>
          </p:cNvSpPr>
          <p:nvPr>
            <p:ph type="body" sz="quarter" idx="14" hasCustomPrompt="1"/>
          </p:nvPr>
        </p:nvSpPr>
        <p:spPr bwMode="auto">
          <a:xfrm>
            <a:off x="503237" y="3919233"/>
            <a:ext cx="6402388" cy="664797"/>
          </a:xfrm>
        </p:spPr>
        <p:txBody>
          <a:bodyPr wrap="square" lIns="164592" tIns="109728" rIns="164592" bIns="109728">
            <a:spAutoFit/>
          </a:bodyPr>
          <a:lstStyle>
            <a:lvl1pPr marL="0" indent="0">
              <a:spcBef>
                <a:spcPts val="0"/>
              </a:spcBef>
              <a:buNone/>
              <a:defRPr sz="3200">
                <a:gradFill>
                  <a:gsLst>
                    <a:gs pos="88535">
                      <a:srgbClr val="FFFFFF"/>
                    </a:gs>
                    <a:gs pos="66879">
                      <a:srgbClr val="FFFFFF"/>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4DD3A0D7-F5AF-4C89-945D-29351807D6C1}"/>
              </a:ext>
            </a:extLst>
          </p:cNvPr>
          <p:cNvPicPr>
            <a:picLocks noChangeAspect="1"/>
          </p:cNvPicPr>
          <p:nvPr userDrawn="1"/>
        </p:nvPicPr>
        <p:blipFill>
          <a:blip r:embed="rId3"/>
          <a:stretch>
            <a:fillRect/>
          </a:stretch>
        </p:blipFill>
        <p:spPr>
          <a:xfrm>
            <a:off x="503237" y="996779"/>
            <a:ext cx="2312099" cy="857714"/>
          </a:xfrm>
          <a:prstGeom prst="rect">
            <a:avLst/>
          </a:prstGeom>
        </p:spPr>
      </p:pic>
      <p:sp>
        <p:nvSpPr>
          <p:cNvPr id="13" name="Rectangle 12">
            <a:extLst>
              <a:ext uri="{FF2B5EF4-FFF2-40B4-BE49-F238E27FC236}">
                <a16:creationId xmlns:a16="http://schemas.microsoft.com/office/drawing/2014/main" id="{B7DF7F72-1784-438D-855C-896D7246AB9C}"/>
              </a:ext>
            </a:extLst>
          </p:cNvPr>
          <p:cNvSpPr/>
          <p:nvPr userDrawn="1"/>
        </p:nvSpPr>
        <p:spPr bwMode="auto">
          <a:xfrm>
            <a:off x="7848339" y="-6"/>
            <a:ext cx="116783" cy="699452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7DD3F2B1-2892-4C1E-B4BB-11C14E858810}"/>
              </a:ext>
            </a:extLst>
          </p:cNvPr>
          <p:cNvPicPr>
            <a:picLocks noChangeAspect="1"/>
          </p:cNvPicPr>
          <p:nvPr userDrawn="1"/>
        </p:nvPicPr>
        <p:blipFill>
          <a:blip r:embed="rId4"/>
          <a:stretch>
            <a:fillRect/>
          </a:stretch>
        </p:blipFill>
        <p:spPr bwMode="black">
          <a:xfrm>
            <a:off x="350837" y="6442031"/>
            <a:ext cx="1483418" cy="310896"/>
          </a:xfrm>
          <a:prstGeom prst="rect">
            <a:avLst/>
          </a:prstGeom>
        </p:spPr>
      </p:pic>
      <p:sp>
        <p:nvSpPr>
          <p:cNvPr id="16" name="Rectangle 15">
            <a:extLst>
              <a:ext uri="{FF2B5EF4-FFF2-40B4-BE49-F238E27FC236}">
                <a16:creationId xmlns:a16="http://schemas.microsoft.com/office/drawing/2014/main" id="{08B2374C-D1F0-44F3-8BFD-30282520C3DA}"/>
              </a:ext>
            </a:extLst>
          </p:cNvPr>
          <p:cNvSpPr/>
          <p:nvPr userDrawn="1"/>
        </p:nvSpPr>
        <p:spPr bwMode="auto">
          <a:xfrm>
            <a:off x="7513637" y="-1"/>
            <a:ext cx="304800" cy="699452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777131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86724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3540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973262"/>
            <a:ext cx="11888787" cy="4722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BF7F8C-6C05-404C-9608-FEB4703015D8}"/>
              </a:ext>
            </a:extLst>
          </p:cNvPr>
          <p:cNvSpPr>
            <a:spLocks noGrp="1"/>
          </p:cNvSpPr>
          <p:nvPr>
            <p:ph type="body" sz="quarter" idx="11" hasCustomPrompt="1"/>
          </p:nvPr>
        </p:nvSpPr>
        <p:spPr>
          <a:xfrm>
            <a:off x="272272" y="982662"/>
            <a:ext cx="11888787" cy="683264"/>
          </a:xfrm>
        </p:spPr>
        <p:txBody>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200"/>
            </a:lvl1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3600"/>
              <a:t>Click to edit Master subtitle style</a:t>
            </a:r>
          </a:p>
        </p:txBody>
      </p:sp>
    </p:spTree>
    <p:extLst>
      <p:ext uri="{BB962C8B-B14F-4D97-AF65-F5344CB8AC3E}">
        <p14:creationId xmlns:p14="http://schemas.microsoft.com/office/powerpoint/2010/main" val="265838856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16946454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06998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14485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92201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09843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11118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067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119252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37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553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59790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accent2"/>
        </a:solidFill>
        <a:effectLst/>
      </p:bgPr>
    </p:bg>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9B73018C-EDD6-4AE4-91B1-AB14A8503F2F}"/>
              </a:ext>
            </a:extLst>
          </p:cNvPr>
          <p:cNvSpPr txBox="1">
            <a:spLocks noChangeArrowheads="1"/>
          </p:cNvSpPr>
          <p:nvPr userDrawn="1"/>
        </p:nvSpPr>
        <p:spPr bwMode="blackWhite">
          <a:xfrm>
            <a:off x="350837" y="2059737"/>
            <a:ext cx="10134600" cy="140346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200" b="0" kern="1200" dirty="0">
                <a:solidFill>
                  <a:schemeClr val="tx1"/>
                </a:solidFill>
                <a:effectLst/>
                <a:latin typeface="+mj-lt"/>
                <a:ea typeface="+mn-ea"/>
                <a:cs typeface="+mn-cs"/>
              </a:rPr>
              <a:t>Q&amp;A</a:t>
            </a:r>
            <a:endParaRPr lang="en-US" sz="7200" b="0" dirty="0">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247141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87CF71-F05B-4A56-8E1B-C7ACF55E125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r="33987"/>
          <a:stretch/>
        </p:blipFill>
        <p:spPr>
          <a:xfrm>
            <a:off x="-30163" y="-1"/>
            <a:ext cx="12466638" cy="6994525"/>
          </a:xfrm>
          <a:prstGeom prst="rect">
            <a:avLst/>
          </a:prstGeom>
          <a:noFill/>
        </p:spPr>
      </p:pic>
      <p:sp>
        <p:nvSpPr>
          <p:cNvPr id="9" name="Rectangle 8">
            <a:extLst>
              <a:ext uri="{FF2B5EF4-FFF2-40B4-BE49-F238E27FC236}">
                <a16:creationId xmlns:a16="http://schemas.microsoft.com/office/drawing/2014/main" id="{AB5C5B5C-0AA5-45DF-AF71-FB5513F32E8A}"/>
              </a:ext>
            </a:extLst>
          </p:cNvPr>
          <p:cNvSpPr/>
          <p:nvPr userDrawn="1"/>
        </p:nvSpPr>
        <p:spPr bwMode="auto">
          <a:xfrm>
            <a:off x="-30163" y="20252"/>
            <a:ext cx="12466638" cy="6994525"/>
          </a:xfrm>
          <a:prstGeom prst="rect">
            <a:avLst/>
          </a:prstGeom>
          <a:gradFill flip="none" rotWithShape="1">
            <a:gsLst>
              <a:gs pos="71000">
                <a:schemeClr val="bg1">
                  <a:lumMod val="75000"/>
                  <a:alpha val="55000"/>
                </a:schemeClr>
              </a:gs>
              <a:gs pos="45000">
                <a:schemeClr val="bg1">
                  <a:lumMod val="60000"/>
                  <a:lumOff val="40000"/>
                  <a:alpha val="17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A565DC2-82A3-4C91-AF0D-69969AAFBF69}"/>
              </a:ext>
            </a:extLst>
          </p:cNvPr>
          <p:cNvPicPr>
            <a:picLocks noChangeAspect="1"/>
          </p:cNvPicPr>
          <p:nvPr userDrawn="1"/>
        </p:nvPicPr>
        <p:blipFill>
          <a:blip r:embed="rId4"/>
          <a:stretch>
            <a:fillRect/>
          </a:stretch>
        </p:blipFill>
        <p:spPr>
          <a:xfrm>
            <a:off x="396081" y="2278062"/>
            <a:ext cx="2312099" cy="857714"/>
          </a:xfrm>
          <a:prstGeom prst="rect">
            <a:avLst/>
          </a:prstGeom>
        </p:spPr>
      </p:pic>
      <p:sp>
        <p:nvSpPr>
          <p:cNvPr id="4" name="Text Box 3">
            <a:extLst>
              <a:ext uri="{FF2B5EF4-FFF2-40B4-BE49-F238E27FC236}">
                <a16:creationId xmlns:a16="http://schemas.microsoft.com/office/drawing/2014/main" id="{4F37945B-7EF5-44AB-ABE7-BBC19866E029}"/>
              </a:ext>
            </a:extLst>
          </p:cNvPr>
          <p:cNvSpPr txBox="1">
            <a:spLocks noChangeArrowheads="1"/>
          </p:cNvSpPr>
          <p:nvPr userDrawn="1"/>
        </p:nvSpPr>
        <p:spPr bwMode="blackWhite">
          <a:xfrm>
            <a:off x="237804" y="6120789"/>
            <a:ext cx="8130340" cy="457048"/>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000" b="0" kern="1200" dirty="0">
                <a:solidFill>
                  <a:schemeClr val="tx1"/>
                </a:solidFill>
                <a:effectLst/>
                <a:latin typeface="+mn-lt"/>
                <a:ea typeface="+mn-ea"/>
                <a:cs typeface="+mn-cs"/>
              </a:rPr>
              <a:t>Microsoft confidential. For internal use only. © Copyright Microsoft Corporation. All rights reserved. </a:t>
            </a:r>
            <a:r>
              <a:rPr lang="en-US" sz="1000" b="0" dirty="0">
                <a:gradFill>
                  <a:gsLst>
                    <a:gs pos="0">
                      <a:schemeClr val="tx1"/>
                    </a:gs>
                    <a:gs pos="100000">
                      <a:schemeClr val="tx1"/>
                    </a:gs>
                  </a:gsLst>
                  <a:lin ang="5400000" scaled="0"/>
                </a:gradFill>
                <a:cs typeface="Segoe UI" pitchFamily="34" charset="0"/>
              </a:rPr>
              <a:t> </a:t>
            </a:r>
          </a:p>
        </p:txBody>
      </p:sp>
      <p:pic>
        <p:nvPicPr>
          <p:cNvPr id="5" name="Picture 4">
            <a:extLst>
              <a:ext uri="{FF2B5EF4-FFF2-40B4-BE49-F238E27FC236}">
                <a16:creationId xmlns:a16="http://schemas.microsoft.com/office/drawing/2014/main" id="{5CE79D10-B8AD-4060-BC09-F7FED1E4F7B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435446" y="5554662"/>
            <a:ext cx="2386460" cy="511214"/>
          </a:xfrm>
          <a:prstGeom prst="rect">
            <a:avLst/>
          </a:prstGeom>
        </p:spPr>
      </p:pic>
    </p:spTree>
    <p:extLst>
      <p:ext uri="{BB962C8B-B14F-4D97-AF65-F5344CB8AC3E}">
        <p14:creationId xmlns:p14="http://schemas.microsoft.com/office/powerpoint/2010/main" val="3919406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81803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ESDayThe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19E787-1A78-4D1C-AA06-447EA49D8CC8}"/>
              </a:ext>
            </a:extLst>
          </p:cNvPr>
          <p:cNvPicPr>
            <a:picLocks noChangeAspect="1"/>
          </p:cNvPicPr>
          <p:nvPr userDrawn="1"/>
        </p:nvPicPr>
        <p:blipFill rotWithShape="1">
          <a:blip r:embed="rId2"/>
          <a:srcRect r="33987"/>
          <a:stretch/>
        </p:blipFill>
        <p:spPr>
          <a:xfrm>
            <a:off x="-30163" y="-1"/>
            <a:ext cx="12466638" cy="6994525"/>
          </a:xfrm>
          <a:prstGeom prst="rect">
            <a:avLst/>
          </a:prstGeom>
        </p:spPr>
      </p:pic>
    </p:spTree>
    <p:extLst>
      <p:ext uri="{BB962C8B-B14F-4D97-AF65-F5344CB8AC3E}">
        <p14:creationId xmlns:p14="http://schemas.microsoft.com/office/powerpoint/2010/main" val="9989793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image" Target="../media/image1.png"/><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image" Target="../media/image1.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image" Target="../media/image12.emf"/><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309"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8031707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 id="2147484299" r:id="rId12"/>
    <p:sldLayoutId id="2147484300" r:id="rId13"/>
    <p:sldLayoutId id="2147484301" r:id="rId14"/>
    <p:sldLayoutId id="2147484302" r:id="rId15"/>
    <p:sldLayoutId id="2147484303" r:id="rId16"/>
    <p:sldLayoutId id="2147484304" r:id="rId17"/>
    <p:sldLayoutId id="2147484305" r:id="rId18"/>
    <p:sldLayoutId id="2147484306" r:id="rId19"/>
    <p:sldLayoutId id="2147484307" r:id="rId20"/>
    <p:sldLayoutId id="214748430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4636" y="525461"/>
            <a:ext cx="11750216" cy="939545"/>
          </a:xfrm>
        </p:spPr>
        <p:txBody>
          <a:bodyPr>
            <a:noAutofit/>
          </a:bodyPr>
          <a:lstStyle/>
          <a:p>
            <a:r>
              <a:rPr lang="en-US" sz="5400" b="1" spc="-100" dirty="0">
                <a:gradFill>
                  <a:gsLst>
                    <a:gs pos="62564">
                      <a:prstClr val="white"/>
                    </a:gs>
                    <a:gs pos="55000">
                      <a:prstClr val="white"/>
                    </a:gs>
                  </a:gsLst>
                  <a:lin ang="5400000" scaled="0"/>
                </a:gradFill>
              </a:rPr>
              <a:t>Accessibility Suite of Knowledge</a:t>
            </a:r>
            <a:br>
              <a:rPr lang="en-US" sz="4488" b="1" dirty="0">
                <a:solidFill>
                  <a:schemeClr val="bg1"/>
                </a:solidFill>
              </a:rPr>
            </a:br>
            <a:br>
              <a:rPr lang="en-US" sz="5400" dirty="0">
                <a:solidFill>
                  <a:schemeClr val="bg1"/>
                </a:solidFill>
              </a:rPr>
            </a:br>
            <a:br>
              <a:rPr lang="en-US" sz="3200" dirty="0">
                <a:solidFill>
                  <a:schemeClr val="bg1"/>
                </a:solidFill>
              </a:rPr>
            </a:br>
            <a:br>
              <a:rPr lang="en-US" sz="3200" dirty="0">
                <a:solidFill>
                  <a:schemeClr val="bg1"/>
                </a:solidFill>
              </a:rPr>
            </a:br>
            <a:br>
              <a:rPr lang="en-US" sz="3200" dirty="0">
                <a:solidFill>
                  <a:schemeClr val="bg1"/>
                </a:solidFill>
              </a:rPr>
            </a:br>
            <a:br>
              <a:rPr lang="en-US" sz="3200" dirty="0">
                <a:solidFill>
                  <a:schemeClr val="bg1"/>
                </a:solidFill>
              </a:rPr>
            </a:br>
            <a:endParaRPr lang="en-GB" sz="3264" i="1" dirty="0">
              <a:solidFill>
                <a:schemeClr val="bg1"/>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1574A1DC-7526-4DD4-9976-81957BD7DC0A}"/>
              </a:ext>
            </a:extLst>
          </p:cNvPr>
          <p:cNvSpPr txBox="1"/>
          <p:nvPr/>
        </p:nvSpPr>
        <p:spPr>
          <a:xfrm>
            <a:off x="186813" y="3401961"/>
            <a:ext cx="3923071"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Catherine Watterson</a:t>
            </a:r>
            <a:br>
              <a:rPr lang="en-US" sz="2400" dirty="0">
                <a:solidFill>
                  <a:schemeClr val="bg1"/>
                </a:solidFill>
              </a:rPr>
            </a:br>
            <a:r>
              <a:rPr lang="en-US" sz="2400" dirty="0">
                <a:solidFill>
                  <a:schemeClr val="bg1"/>
                </a:solidFill>
              </a:rPr>
              <a:t>Norm Hodne</a:t>
            </a:r>
            <a:br>
              <a:rPr lang="en-US" sz="2400" dirty="0">
                <a:solidFill>
                  <a:schemeClr val="bg1"/>
                </a:solidFill>
              </a:rPr>
            </a:br>
            <a:r>
              <a:rPr lang="en-US" sz="2400" dirty="0">
                <a:solidFill>
                  <a:schemeClr val="bg1"/>
                </a:solidFill>
              </a:rPr>
              <a:t>Wendy Chisholm</a:t>
            </a:r>
            <a:br>
              <a:rPr lang="en-US" sz="2400" dirty="0">
                <a:solidFill>
                  <a:schemeClr val="bg1"/>
                </a:solidFill>
              </a:rPr>
            </a:br>
            <a:r>
              <a:rPr lang="en-US" sz="2400" dirty="0">
                <a:solidFill>
                  <a:schemeClr val="bg1"/>
                </a:solidFill>
              </a:rPr>
              <a:t>Jennifer Zhang</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038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17" name="Chevron shape" descr="Chevron shape text box.">
            <a:extLst>
              <a:ext uri="{FF2B5EF4-FFF2-40B4-BE49-F238E27FC236}">
                <a16:creationId xmlns:a16="http://schemas.microsoft.com/office/drawing/2014/main" id="{B547373F-AF2E-4907-B442-9F902B387F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083" y="-4763"/>
            <a:ext cx="3791317" cy="4289632"/>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descr="Chevron shape text box."/>
          <p:cNvSpPr>
            <a:spLocks noGrp="1"/>
          </p:cNvSpPr>
          <p:nvPr>
            <p:ph type="title"/>
          </p:nvPr>
        </p:nvSpPr>
        <p:spPr>
          <a:xfrm>
            <a:off x="720725" y="193675"/>
            <a:ext cx="3271838" cy="3051037"/>
          </a:xfrm>
          <a:noFill/>
        </p:spPr>
        <p:txBody>
          <a:bodyPr vert="horz" lIns="91440" tIns="45720" rIns="91440" bIns="45720" rtlCol="0" anchor="ctr">
            <a:normAutofit/>
          </a:bodyPr>
          <a:lstStyle/>
          <a:p>
            <a:pPr algn="ctr" defTabSz="914400"/>
            <a:r>
              <a:rPr lang="en-US" sz="3300" dirty="0">
                <a:solidFill>
                  <a:schemeClr val="bg1"/>
                </a:solidFill>
                <a:ea typeface="+mj-ea"/>
                <a:cs typeface="+mj-cs"/>
              </a:rPr>
              <a:t>Communicate, educate, inform, monitor, assess and report.</a:t>
            </a:r>
          </a:p>
        </p:txBody>
      </p:sp>
    </p:spTree>
    <p:extLst>
      <p:ext uri="{BB962C8B-B14F-4D97-AF65-F5344CB8AC3E}">
        <p14:creationId xmlns:p14="http://schemas.microsoft.com/office/powerpoint/2010/main" val="7113830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descr="Slide with a white background with a text box, with a photo of two men looking at a computer screen.">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two engineers sitting at a table looking at a monitor screen.">
            <a:extLst>
              <a:ext uri="{FF2B5EF4-FFF2-40B4-BE49-F238E27FC236}">
                <a16:creationId xmlns:a16="http://schemas.microsoft.com/office/drawing/2014/main" id="{91768F16-A1E8-45AB-97E8-B593DA40C19A}"/>
              </a:ext>
            </a:extLst>
          </p:cNvPr>
          <p:cNvPicPr>
            <a:picLocks noGrp="1" noChangeAspect="1"/>
          </p:cNvPicPr>
          <p:nvPr>
            <p:ph type="pic" sz="quarter" idx="10"/>
          </p:nvPr>
        </p:nvPicPr>
        <p:blipFill rotWithShape="1">
          <a:blip r:embed="rId3"/>
          <a:srcRect l="29105" r="9774" b="1"/>
          <a:stretch/>
        </p:blipFill>
        <p:spPr>
          <a:xfrm>
            <a:off x="6031693" y="10"/>
            <a:ext cx="6404782" cy="6994515"/>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3" name="Straight Arrow Connector 12">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5036772"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tle 2" descr="It's more complicated and takes you longer than you first think.">
            <a:extLst>
              <a:ext uri="{FF2B5EF4-FFF2-40B4-BE49-F238E27FC236}">
                <a16:creationId xmlns:a16="http://schemas.microsoft.com/office/drawing/2014/main" id="{5F333311-9C86-4D94-B355-54B3EF9DA6B5}"/>
              </a:ext>
            </a:extLst>
          </p:cNvPr>
          <p:cNvSpPr>
            <a:spLocks noGrp="1"/>
          </p:cNvSpPr>
          <p:nvPr>
            <p:ph type="title"/>
          </p:nvPr>
        </p:nvSpPr>
        <p:spPr>
          <a:xfrm>
            <a:off x="668460" y="2683503"/>
            <a:ext cx="5083409" cy="2445170"/>
          </a:xfrm>
        </p:spPr>
        <p:txBody>
          <a:bodyPr vert="horz" lIns="91440" tIns="45720" rIns="91440" bIns="45720" rtlCol="0" anchor="t">
            <a:normAutofit/>
          </a:bodyPr>
          <a:lstStyle/>
          <a:p>
            <a:pPr defTabSz="914400"/>
            <a:r>
              <a:rPr lang="en-US" sz="4200" dirty="0">
                <a:solidFill>
                  <a:schemeClr val="tx1"/>
                </a:solidFill>
                <a:ea typeface="+mj-ea"/>
                <a:cs typeface="+mj-cs"/>
              </a:rPr>
              <a:t>It's more complicated and takes longer than you first think. </a:t>
            </a:r>
          </a:p>
          <a:p>
            <a:pPr defTabSz="914400"/>
            <a:endParaRPr lang="en-US" sz="4200" dirty="0">
              <a:solidFill>
                <a:schemeClr val="tx1"/>
              </a:solidFill>
              <a:ea typeface="+mj-ea"/>
              <a:cs typeface="+mj-cs"/>
            </a:endParaRPr>
          </a:p>
        </p:txBody>
      </p:sp>
    </p:spTree>
    <p:extLst>
      <p:ext uri="{BB962C8B-B14F-4D97-AF65-F5344CB8AC3E}">
        <p14:creationId xmlns:p14="http://schemas.microsoft.com/office/powerpoint/2010/main" val="11955807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843855"/>
          </a:xfrm>
        </p:spPr>
        <p:txBody>
          <a:bodyPr/>
          <a:lstStyle/>
          <a:p>
            <a:r>
              <a:rPr lang="en-US" sz="7200" dirty="0"/>
              <a:t>Tooling</a:t>
            </a:r>
            <a:br>
              <a:rPr lang="en-US" sz="7200" dirty="0"/>
            </a:br>
            <a:br>
              <a:rPr lang="en-US" sz="7200" dirty="0"/>
            </a:br>
            <a:r>
              <a:rPr lang="en-US" sz="4800" dirty="0"/>
              <a:t>Wendy Chisholm</a:t>
            </a:r>
            <a:endParaRPr lang="en-US" sz="7200" dirty="0"/>
          </a:p>
        </p:txBody>
      </p:sp>
    </p:spTree>
    <p:extLst>
      <p:ext uri="{BB962C8B-B14F-4D97-AF65-F5344CB8AC3E}">
        <p14:creationId xmlns:p14="http://schemas.microsoft.com/office/powerpoint/2010/main" val="8706106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64825" y="906374"/>
            <a:ext cx="5004971" cy="2435131"/>
          </a:xfrm>
        </p:spPr>
        <p:txBody>
          <a:bodyPr>
            <a:normAutofit/>
          </a:bodyPr>
          <a:lstStyle/>
          <a:p>
            <a:r>
              <a:rPr lang="en-US" dirty="0">
                <a:latin typeface="Segoe UI" panose="020B0502040204020203" pitchFamily="34" charset="0"/>
                <a:cs typeface="Segoe UI" panose="020B0502040204020203" pitchFamily="34" charset="0"/>
              </a:rPr>
              <a:t>Accessibility bugs</a:t>
            </a:r>
          </a:p>
        </p:txBody>
      </p:sp>
      <p:sp>
        <p:nvSpPr>
          <p:cNvPr id="3" name="Subtitle 2"/>
          <p:cNvSpPr>
            <a:spLocks noGrp="1"/>
          </p:cNvSpPr>
          <p:nvPr>
            <p:ph type="subTitle" idx="1"/>
          </p:nvPr>
        </p:nvSpPr>
        <p:spPr>
          <a:xfrm>
            <a:off x="7674134" y="3735918"/>
            <a:ext cx="4186353" cy="2588298"/>
          </a:xfrm>
        </p:spPr>
        <p:txBody>
          <a:bodyPr>
            <a:normAutofit/>
          </a:bodyPr>
          <a:lstStyle/>
          <a:p>
            <a:r>
              <a:rPr lang="en-US" dirty="0">
                <a:latin typeface="Segoe UI" panose="020B0502040204020203" pitchFamily="34" charset="0"/>
                <a:cs typeface="Segoe UI" panose="020B0502040204020203" pitchFamily="34" charset="0"/>
              </a:rPr>
              <a:t>Overwhelming for developers </a:t>
            </a:r>
          </a:p>
          <a:p>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rPr>
              <a:t>Barriers for customers</a:t>
            </a:r>
          </a:p>
        </p:txBody>
      </p:sp>
      <p:pic>
        <p:nvPicPr>
          <p:cNvPr id="4" name="Picture 3" descr="A magnifying glass inspecting code and &quot;Bug&quot; in large red letters appears in the center of the glass." title="Artistic photo of a fly on a daisy"/>
          <p:cNvPicPr>
            <a:picLocks noChangeAspect="1"/>
          </p:cNvPicPr>
          <p:nvPr/>
        </p:nvPicPr>
        <p:blipFill>
          <a:blip r:embed="rId3">
            <a:extLst/>
          </a:blip>
          <a:stretch>
            <a:fillRect/>
          </a:stretch>
        </p:blipFill>
        <p:spPr>
          <a:xfrm>
            <a:off x="4638" y="-1"/>
            <a:ext cx="6994525" cy="6994525"/>
          </a:xfrm>
          <a:prstGeom prst="rect">
            <a:avLst/>
          </a:prstGeom>
        </p:spPr>
      </p:pic>
    </p:spTree>
    <p:extLst>
      <p:ext uri="{BB962C8B-B14F-4D97-AF65-F5344CB8AC3E}">
        <p14:creationId xmlns:p14="http://schemas.microsoft.com/office/powerpoint/2010/main" val="22629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hoto on the left: someone poured concrete onto an existing staircase to make a ramp but the ramp stops with 3 steps to go. &#10;Photo on the right: a ramp is integrated into a staircase that creates an interesting pattern." title="Two photos comparing steps and ramps">
            <a:extLst>
              <a:ext uri="{FF2B5EF4-FFF2-40B4-BE49-F238E27FC236}">
                <a16:creationId xmlns:a16="http://schemas.microsoft.com/office/drawing/2014/main" id="{92A0C307-440F-4613-9AFF-A41B3B23E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 y="-1"/>
            <a:ext cx="12427881" cy="6994525"/>
          </a:xfrm>
          <a:prstGeom prst="rect">
            <a:avLst/>
          </a:prstGeom>
        </p:spPr>
      </p:pic>
      <p:sp>
        <p:nvSpPr>
          <p:cNvPr id="3" name="Title 3"/>
          <p:cNvSpPr txBox="1">
            <a:spLocks/>
          </p:cNvSpPr>
          <p:nvPr/>
        </p:nvSpPr>
        <p:spPr>
          <a:xfrm>
            <a:off x="0" y="5170487"/>
            <a:ext cx="9323885" cy="1181862"/>
          </a:xfrm>
          <a:prstGeom prst="rect">
            <a:avLst/>
          </a:prstGeom>
          <a:solidFill>
            <a:srgbClr val="050505">
              <a:alpha val="60000"/>
            </a:srgbClr>
          </a:solid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Bolt on</a:t>
            </a:r>
          </a:p>
        </p:txBody>
      </p:sp>
      <p:sp>
        <p:nvSpPr>
          <p:cNvPr id="4" name="Title 3"/>
          <p:cNvSpPr txBox="1">
            <a:spLocks/>
          </p:cNvSpPr>
          <p:nvPr/>
        </p:nvSpPr>
        <p:spPr>
          <a:xfrm>
            <a:off x="9323886" y="5173662"/>
            <a:ext cx="3112590" cy="1181862"/>
          </a:xfrm>
          <a:prstGeom prst="rect">
            <a:avLst/>
          </a:prstGeom>
          <a:solidFill>
            <a:srgbClr val="050505">
              <a:alpha val="60000"/>
            </a:srgbClr>
          </a:solid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Built in</a:t>
            </a:r>
          </a:p>
        </p:txBody>
      </p:sp>
      <p:sp>
        <p:nvSpPr>
          <p:cNvPr id="2" name="Title 1" hidden="1">
            <a:extLst>
              <a:ext uri="{FF2B5EF4-FFF2-40B4-BE49-F238E27FC236}">
                <a16:creationId xmlns:a16="http://schemas.microsoft.com/office/drawing/2014/main" id="{1ADC1FE5-2C50-466D-9C39-867960B262DB}"/>
              </a:ext>
            </a:extLst>
          </p:cNvPr>
          <p:cNvSpPr>
            <a:spLocks noGrp="1"/>
          </p:cNvSpPr>
          <p:nvPr>
            <p:ph type="title"/>
          </p:nvPr>
        </p:nvSpPr>
        <p:spPr/>
        <p:txBody>
          <a:bodyPr/>
          <a:lstStyle/>
          <a:p>
            <a:r>
              <a:rPr lang="en-US" dirty="0"/>
              <a:t>Bolt on vs Built in</a:t>
            </a:r>
          </a:p>
        </p:txBody>
      </p:sp>
    </p:spTree>
    <p:extLst>
      <p:ext uri="{BB962C8B-B14F-4D97-AF65-F5344CB8AC3E}">
        <p14:creationId xmlns:p14="http://schemas.microsoft.com/office/powerpoint/2010/main" val="364021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5222B6-4B2C-4218-B1CE-9A69EA05E45E}"/>
              </a:ext>
            </a:extLst>
          </p:cNvPr>
          <p:cNvSpPr txBox="1"/>
          <p:nvPr/>
        </p:nvSpPr>
        <p:spPr>
          <a:xfrm>
            <a:off x="481917" y="1422880"/>
            <a:ext cx="8578634" cy="2357939"/>
          </a:xfrm>
          <a:prstGeom prst="rect">
            <a:avLst/>
          </a:prstGeom>
          <a:noFill/>
        </p:spPr>
        <p:txBody>
          <a:bodyPr wrap="square" rtlCol="0">
            <a:spAutoFit/>
          </a:bodyPr>
          <a:lstStyle/>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Integrate accessibility throughout​</a:t>
            </a:r>
          </a:p>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Accessibility bugs​</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Ideally: prevent them​</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At a minimum: make it easier to find, fix, and file</a:t>
            </a:r>
          </a:p>
        </p:txBody>
      </p:sp>
      <p:grpSp>
        <p:nvGrpSpPr>
          <p:cNvPr id="2" name="Group 1" descr="Product lifecycle with 6 stages. Plan, Design, Code, Build and Deploy, Test, Feedback."/>
          <p:cNvGrpSpPr/>
          <p:nvPr/>
        </p:nvGrpSpPr>
        <p:grpSpPr>
          <a:xfrm>
            <a:off x="430625" y="4487862"/>
            <a:ext cx="11578813" cy="1928885"/>
            <a:chOff x="724782" y="4680456"/>
            <a:chExt cx="11578813" cy="1928885"/>
          </a:xfrm>
        </p:grpSpPr>
        <p:grpSp>
          <p:nvGrpSpPr>
            <p:cNvPr id="45" name="Group 44">
              <a:extLst>
                <a:ext uri="{FF2B5EF4-FFF2-40B4-BE49-F238E27FC236}">
                  <a16:creationId xmlns:a16="http://schemas.microsoft.com/office/drawing/2014/main" id="{8C02E357-9A3C-42F0-875A-2F96A3EC7E9A}"/>
                </a:ext>
              </a:extLst>
            </p:cNvPr>
            <p:cNvGrpSpPr/>
            <p:nvPr/>
          </p:nvGrpSpPr>
          <p:grpSpPr>
            <a:xfrm>
              <a:off x="4835634" y="4680456"/>
              <a:ext cx="7467961" cy="778477"/>
              <a:chOff x="3991833" y="2164322"/>
              <a:chExt cx="7322195" cy="763281"/>
            </a:xfrm>
            <a:solidFill>
              <a:schemeClr val="tx1"/>
            </a:solidFill>
          </p:grpSpPr>
          <p:sp>
            <p:nvSpPr>
              <p:cNvPr id="46" name="Arrow: Bent 45">
                <a:extLst>
                  <a:ext uri="{FF2B5EF4-FFF2-40B4-BE49-F238E27FC236}">
                    <a16:creationId xmlns:a16="http://schemas.microsoft.com/office/drawing/2014/main" id="{F1E912D9-9CDD-4D4F-9A80-09A9855F0470}"/>
                  </a:ext>
                </a:extLst>
              </p:cNvPr>
              <p:cNvSpPr/>
              <p:nvPr/>
            </p:nvSpPr>
            <p:spPr>
              <a:xfrm rot="10800000">
                <a:off x="10844172" y="2461072"/>
                <a:ext cx="469855"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sp>
            <p:nvSpPr>
              <p:cNvPr id="47" name="Arrow: Bent 39">
                <a:extLst>
                  <a:ext uri="{FF2B5EF4-FFF2-40B4-BE49-F238E27FC236}">
                    <a16:creationId xmlns:a16="http://schemas.microsoft.com/office/drawing/2014/main" id="{8F3DE626-29F6-4B0E-8D6A-98938DB82EEE}"/>
                  </a:ext>
                </a:extLst>
              </p:cNvPr>
              <p:cNvSpPr/>
              <p:nvPr/>
            </p:nvSpPr>
            <p:spPr>
              <a:xfrm flipH="1">
                <a:off x="3991833" y="2164322"/>
                <a:ext cx="7322195" cy="408868"/>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 name="connsiteX0" fmla="*/ 0 w 6975070"/>
                  <a:gd name="connsiteY0" fmla="*/ 408868 h 408868"/>
                  <a:gd name="connsiteX1" fmla="*/ 0 w 6975070"/>
                  <a:gd name="connsiteY1" fmla="*/ 204761 h 408868"/>
                  <a:gd name="connsiteX2" fmla="*/ 204107 w 6975070"/>
                  <a:gd name="connsiteY2" fmla="*/ 654 h 408868"/>
                  <a:gd name="connsiteX3" fmla="*/ 396551 w 6975070"/>
                  <a:gd name="connsiteY3" fmla="*/ 653 h 408868"/>
                  <a:gd name="connsiteX4" fmla="*/ 605243 w 6975070"/>
                  <a:gd name="connsiteY4" fmla="*/ 0 h 408868"/>
                  <a:gd name="connsiteX5" fmla="*/ 6975070 w 6975070"/>
                  <a:gd name="connsiteY5" fmla="*/ 6179 h 408868"/>
                  <a:gd name="connsiteX6" fmla="*/ 4438584 w 6975070"/>
                  <a:gd name="connsiteY6" fmla="*/ 117938 h 408868"/>
                  <a:gd name="connsiteX7" fmla="*/ 396551 w 6975070"/>
                  <a:gd name="connsiteY7" fmla="*/ 117286 h 408868"/>
                  <a:gd name="connsiteX8" fmla="*/ 204107 w 6975070"/>
                  <a:gd name="connsiteY8" fmla="*/ 117286 h 408868"/>
                  <a:gd name="connsiteX9" fmla="*/ 116632 w 6975070"/>
                  <a:gd name="connsiteY9" fmla="*/ 204761 h 408868"/>
                  <a:gd name="connsiteX10" fmla="*/ 116633 w 6975070"/>
                  <a:gd name="connsiteY10" fmla="*/ 408868 h 408868"/>
                  <a:gd name="connsiteX11" fmla="*/ 0 w 6975070"/>
                  <a:gd name="connsiteY11" fmla="*/ 408868 h 408868"/>
                  <a:gd name="connsiteX0" fmla="*/ 0 w 7380140"/>
                  <a:gd name="connsiteY0" fmla="*/ 408868 h 408868"/>
                  <a:gd name="connsiteX1" fmla="*/ 0 w 7380140"/>
                  <a:gd name="connsiteY1" fmla="*/ 204761 h 408868"/>
                  <a:gd name="connsiteX2" fmla="*/ 204107 w 7380140"/>
                  <a:gd name="connsiteY2" fmla="*/ 654 h 408868"/>
                  <a:gd name="connsiteX3" fmla="*/ 396551 w 7380140"/>
                  <a:gd name="connsiteY3" fmla="*/ 653 h 408868"/>
                  <a:gd name="connsiteX4" fmla="*/ 605243 w 7380140"/>
                  <a:gd name="connsiteY4" fmla="*/ 0 h 408868"/>
                  <a:gd name="connsiteX5" fmla="*/ 6975070 w 7380140"/>
                  <a:gd name="connsiteY5" fmla="*/ 6179 h 408868"/>
                  <a:gd name="connsiteX6" fmla="*/ 7380140 w 7380140"/>
                  <a:gd name="connsiteY6" fmla="*/ 125558 h 408868"/>
                  <a:gd name="connsiteX7" fmla="*/ 396551 w 7380140"/>
                  <a:gd name="connsiteY7" fmla="*/ 117286 h 408868"/>
                  <a:gd name="connsiteX8" fmla="*/ 204107 w 7380140"/>
                  <a:gd name="connsiteY8" fmla="*/ 117286 h 408868"/>
                  <a:gd name="connsiteX9" fmla="*/ 116632 w 7380140"/>
                  <a:gd name="connsiteY9" fmla="*/ 204761 h 408868"/>
                  <a:gd name="connsiteX10" fmla="*/ 116633 w 7380140"/>
                  <a:gd name="connsiteY10" fmla="*/ 408868 h 408868"/>
                  <a:gd name="connsiteX11" fmla="*/ 0 w 7380140"/>
                  <a:gd name="connsiteY11" fmla="*/ 408868 h 40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80140" h="408868">
                    <a:moveTo>
                      <a:pt x="0" y="408868"/>
                    </a:moveTo>
                    <a:lnTo>
                      <a:pt x="0" y="204761"/>
                    </a:lnTo>
                    <a:cubicBezTo>
                      <a:pt x="0" y="92036"/>
                      <a:pt x="91382" y="654"/>
                      <a:pt x="204107" y="654"/>
                    </a:cubicBezTo>
                    <a:lnTo>
                      <a:pt x="396551" y="653"/>
                    </a:lnTo>
                    <a:lnTo>
                      <a:pt x="605243" y="0"/>
                    </a:lnTo>
                    <a:lnTo>
                      <a:pt x="6975070" y="6179"/>
                    </a:lnTo>
                    <a:cubicBezTo>
                      <a:pt x="6974636" y="44141"/>
                      <a:pt x="7380574" y="87596"/>
                      <a:pt x="7380140" y="125558"/>
                    </a:cubicBezTo>
                    <a:lnTo>
                      <a:pt x="396551" y="117286"/>
                    </a:lnTo>
                    <a:lnTo>
                      <a:pt x="204107" y="117286"/>
                    </a:lnTo>
                    <a:cubicBezTo>
                      <a:pt x="155796" y="117286"/>
                      <a:pt x="116632" y="156450"/>
                      <a:pt x="116632" y="204761"/>
                    </a:cubicBezTo>
                    <a:cubicBezTo>
                      <a:pt x="116632" y="272797"/>
                      <a:pt x="116633" y="340832"/>
                      <a:pt x="116633" y="408868"/>
                    </a:cubicBezTo>
                    <a:lnTo>
                      <a:pt x="0" y="4088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grpSp>
        <p:sp>
          <p:nvSpPr>
            <p:cNvPr id="50" name="TextBox 49">
              <a:extLst>
                <a:ext uri="{FF2B5EF4-FFF2-40B4-BE49-F238E27FC236}">
                  <a16:creationId xmlns:a16="http://schemas.microsoft.com/office/drawing/2014/main" id="{373C3304-EA2C-471C-9446-D5059F2489AC}"/>
                </a:ext>
              </a:extLst>
            </p:cNvPr>
            <p:cNvSpPr txBox="1"/>
            <p:nvPr/>
          </p:nvSpPr>
          <p:spPr>
            <a:xfrm>
              <a:off x="3380948" y="5092243"/>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Design</a:t>
              </a:r>
            </a:p>
          </p:txBody>
        </p:sp>
        <p:sp>
          <p:nvSpPr>
            <p:cNvPr id="51" name="TextBox 50">
              <a:extLst>
                <a:ext uri="{FF2B5EF4-FFF2-40B4-BE49-F238E27FC236}">
                  <a16:creationId xmlns:a16="http://schemas.microsoft.com/office/drawing/2014/main" id="{9FDBD46A-1FA5-49BE-A6E6-6A83F8F319C7}"/>
                </a:ext>
              </a:extLst>
            </p:cNvPr>
            <p:cNvSpPr txBox="1"/>
            <p:nvPr/>
          </p:nvSpPr>
          <p:spPr>
            <a:xfrm>
              <a:off x="5252055" y="5117494"/>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Code</a:t>
              </a:r>
            </a:p>
          </p:txBody>
        </p:sp>
        <p:sp>
          <p:nvSpPr>
            <p:cNvPr id="68" name="TextBox 67">
              <a:extLst>
                <a:ext uri="{FF2B5EF4-FFF2-40B4-BE49-F238E27FC236}">
                  <a16:creationId xmlns:a16="http://schemas.microsoft.com/office/drawing/2014/main" id="{FF6B0CCE-6E10-44D7-ABBA-C2630C42CF60}"/>
                </a:ext>
              </a:extLst>
            </p:cNvPr>
            <p:cNvSpPr txBox="1"/>
            <p:nvPr/>
          </p:nvSpPr>
          <p:spPr>
            <a:xfrm>
              <a:off x="7041304" y="5030830"/>
              <a:ext cx="1015671" cy="535531"/>
            </a:xfrm>
            <a:prstGeom prst="rect">
              <a:avLst/>
            </a:prstGeom>
            <a:noFill/>
          </p:spPr>
          <p:txBody>
            <a:bodyPr wrap="square" rtlCol="0">
              <a:spAutoFit/>
            </a:bodyPr>
            <a:lstStyle/>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Build &amp;</a:t>
              </a:r>
            </a:p>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Deploy</a:t>
              </a:r>
            </a:p>
          </p:txBody>
        </p:sp>
        <p:sp>
          <p:nvSpPr>
            <p:cNvPr id="69" name="TextBox 68">
              <a:extLst>
                <a:ext uri="{FF2B5EF4-FFF2-40B4-BE49-F238E27FC236}">
                  <a16:creationId xmlns:a16="http://schemas.microsoft.com/office/drawing/2014/main" id="{BD34DF5D-D37E-45D2-BDD2-62ED9050010F}"/>
                </a:ext>
              </a:extLst>
            </p:cNvPr>
            <p:cNvSpPr txBox="1"/>
            <p:nvPr/>
          </p:nvSpPr>
          <p:spPr>
            <a:xfrm>
              <a:off x="8954128" y="5097387"/>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Test</a:t>
              </a:r>
            </a:p>
          </p:txBody>
        </p:sp>
        <p:sp>
          <p:nvSpPr>
            <p:cNvPr id="70" name="TextBox 69">
              <a:extLst>
                <a:ext uri="{FF2B5EF4-FFF2-40B4-BE49-F238E27FC236}">
                  <a16:creationId xmlns:a16="http://schemas.microsoft.com/office/drawing/2014/main" id="{C577BA1C-5715-4FEA-9637-1DBBE2A7B09F}"/>
                </a:ext>
              </a:extLst>
            </p:cNvPr>
            <p:cNvSpPr txBox="1"/>
            <p:nvPr/>
          </p:nvSpPr>
          <p:spPr>
            <a:xfrm>
              <a:off x="10737296" y="5097387"/>
              <a:ext cx="1153248"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Feedback</a:t>
              </a:r>
            </a:p>
          </p:txBody>
        </p:sp>
        <p:sp>
          <p:nvSpPr>
            <p:cNvPr id="86" name="TextBox 85">
              <a:extLst>
                <a:ext uri="{FF2B5EF4-FFF2-40B4-BE49-F238E27FC236}">
                  <a16:creationId xmlns:a16="http://schemas.microsoft.com/office/drawing/2014/main" id="{0800967F-BADE-4195-8B65-B84F93D753FD}"/>
                </a:ext>
              </a:extLst>
            </p:cNvPr>
            <p:cNvSpPr txBox="1"/>
            <p:nvPr/>
          </p:nvSpPr>
          <p:spPr>
            <a:xfrm>
              <a:off x="1030179" y="5869392"/>
              <a:ext cx="1870907"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Requirements</a:t>
              </a:r>
              <a:r>
                <a:rPr lang="en-US" sz="1400" dirty="0">
                  <a:solidFill>
                    <a:prstClr val="white"/>
                  </a:solidFill>
                  <a:latin typeface="Segoe UI" panose="020B0502040204020203" pitchFamily="34" charset="0"/>
                  <a:cs typeface="Segoe UI" panose="020B0502040204020203" pitchFamily="34" charset="0"/>
                </a:rPr>
                <a:t>: prevent a11y blockers</a:t>
              </a:r>
            </a:p>
          </p:txBody>
        </p:sp>
        <p:sp>
          <p:nvSpPr>
            <p:cNvPr id="87" name="TextBox 86">
              <a:extLst>
                <a:ext uri="{FF2B5EF4-FFF2-40B4-BE49-F238E27FC236}">
                  <a16:creationId xmlns:a16="http://schemas.microsoft.com/office/drawing/2014/main" id="{098B70EC-DB1D-4FAD-A128-9195E0F9E04C}"/>
                </a:ext>
              </a:extLst>
            </p:cNvPr>
            <p:cNvSpPr txBox="1"/>
            <p:nvPr/>
          </p:nvSpPr>
          <p:spPr>
            <a:xfrm>
              <a:off x="2845569" y="5870677"/>
              <a:ext cx="172109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Specs</a:t>
              </a:r>
              <a:r>
                <a:rPr lang="en-US" sz="1400" dirty="0">
                  <a:solidFill>
                    <a:prstClr val="white"/>
                  </a:solidFill>
                  <a:latin typeface="Segoe UI" panose="020B0502040204020203" pitchFamily="34" charset="0"/>
                  <a:cs typeface="Segoe UI" panose="020B0502040204020203" pitchFamily="34" charset="0"/>
                </a:rPr>
                <a:t>: ~70% of a11y issues are design related</a:t>
              </a:r>
            </a:p>
          </p:txBody>
        </p:sp>
        <p:sp>
          <p:nvSpPr>
            <p:cNvPr id="88" name="TextBox 87">
              <a:extLst>
                <a:ext uri="{FF2B5EF4-FFF2-40B4-BE49-F238E27FC236}">
                  <a16:creationId xmlns:a16="http://schemas.microsoft.com/office/drawing/2014/main" id="{118A526C-86ED-4B2B-92BF-E358D2658F02}"/>
                </a:ext>
              </a:extLst>
            </p:cNvPr>
            <p:cNvSpPr txBox="1"/>
            <p:nvPr/>
          </p:nvSpPr>
          <p:spPr>
            <a:xfrm>
              <a:off x="4690654" y="5870677"/>
              <a:ext cx="1721096" cy="738664"/>
            </a:xfrm>
            <a:prstGeom prst="rect">
              <a:avLst/>
            </a:prstGeom>
            <a:noFill/>
          </p:spPr>
          <p:txBody>
            <a:bodyPr wrap="square" rtlCol="0">
              <a:spAutoFit/>
            </a:bodyPr>
            <a:lstStyle/>
            <a:p>
              <a:pPr algn="ctr" defTabSz="932597"/>
              <a:r>
                <a:rPr lang="en-US" sz="1400" b="1" dirty="0">
                  <a:solidFill>
                    <a:prstClr val="white"/>
                  </a:solidFill>
                  <a:latin typeface="Segoe UI" panose="020B0502040204020203" pitchFamily="34" charset="0"/>
                  <a:cs typeface="Segoe UI" panose="020B0502040204020203" pitchFamily="34" charset="0"/>
                </a:rPr>
                <a:t>FastPass: </a:t>
              </a:r>
              <a:r>
                <a:rPr lang="en-US" sz="1400" dirty="0">
                  <a:solidFill>
                    <a:prstClr val="white"/>
                  </a:solidFill>
                  <a:latin typeface="Segoe UI" panose="020B0502040204020203" pitchFamily="34" charset="0"/>
                  <a:cs typeface="Segoe UI" panose="020B0502040204020203" pitchFamily="34" charset="0"/>
                </a:rPr>
                <a:t>2 steps, &lt;5 minutes, </a:t>
              </a:r>
            </a:p>
            <a:p>
              <a:pPr algn="ctr" defTabSz="932597"/>
              <a:r>
                <a:rPr lang="en-US" sz="1400" dirty="0">
                  <a:solidFill>
                    <a:prstClr val="white"/>
                  </a:solidFill>
                  <a:latin typeface="Segoe UI" panose="020B0502040204020203" pitchFamily="34" charset="0"/>
                  <a:cs typeface="Segoe UI" panose="020B0502040204020203" pitchFamily="34" charset="0"/>
                </a:rPr>
                <a:t>based on aXe</a:t>
              </a:r>
            </a:p>
          </p:txBody>
        </p:sp>
        <p:sp>
          <p:nvSpPr>
            <p:cNvPr id="89" name="TextBox 88">
              <a:extLst>
                <a:ext uri="{FF2B5EF4-FFF2-40B4-BE49-F238E27FC236}">
                  <a16:creationId xmlns:a16="http://schemas.microsoft.com/office/drawing/2014/main" id="{D55FD111-32AC-4E21-A8C0-4ED2D2EFBAC0}"/>
                </a:ext>
              </a:extLst>
            </p:cNvPr>
            <p:cNvSpPr txBox="1"/>
            <p:nvPr/>
          </p:nvSpPr>
          <p:spPr>
            <a:xfrm>
              <a:off x="6479876" y="5870677"/>
              <a:ext cx="1721096" cy="523220"/>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DevOps: </a:t>
              </a:r>
              <a:r>
                <a:rPr lang="en-US" sz="1400" dirty="0">
                  <a:solidFill>
                    <a:prstClr val="white"/>
                  </a:solidFill>
                  <a:latin typeface="Segoe UI" panose="020B0502040204020203" pitchFamily="34" charset="0"/>
                  <a:cs typeface="Segoe UI" panose="020B0502040204020203" pitchFamily="34" charset="0"/>
                </a:rPr>
                <a:t>integrate into the pipeline</a:t>
              </a:r>
            </a:p>
          </p:txBody>
        </p:sp>
        <p:sp>
          <p:nvSpPr>
            <p:cNvPr id="90" name="TextBox 89">
              <a:extLst>
                <a:ext uri="{FF2B5EF4-FFF2-40B4-BE49-F238E27FC236}">
                  <a16:creationId xmlns:a16="http://schemas.microsoft.com/office/drawing/2014/main" id="{265FD058-68E4-496D-83F5-6303B100A7D3}"/>
                </a:ext>
              </a:extLst>
            </p:cNvPr>
            <p:cNvSpPr txBox="1"/>
            <p:nvPr/>
          </p:nvSpPr>
          <p:spPr>
            <a:xfrm>
              <a:off x="8353201" y="5870677"/>
              <a:ext cx="172109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Full assessments</a:t>
              </a:r>
              <a:r>
                <a:rPr lang="en-US" sz="1400" dirty="0">
                  <a:solidFill>
                    <a:prstClr val="white"/>
                  </a:solidFill>
                  <a:latin typeface="Segoe UI" panose="020B0502040204020203" pitchFamily="34" charset="0"/>
                  <a:cs typeface="Segoe UI" panose="020B0502040204020203" pitchFamily="34" charset="0"/>
                </a:rPr>
                <a:t>: assisted manual tests, suppliers</a:t>
              </a:r>
            </a:p>
          </p:txBody>
        </p:sp>
        <p:sp>
          <p:nvSpPr>
            <p:cNvPr id="91" name="TextBox 90">
              <a:extLst>
                <a:ext uri="{FF2B5EF4-FFF2-40B4-BE49-F238E27FC236}">
                  <a16:creationId xmlns:a16="http://schemas.microsoft.com/office/drawing/2014/main" id="{2F44FA23-A538-4511-88EF-6F0913B7B6D4}"/>
                </a:ext>
              </a:extLst>
            </p:cNvPr>
            <p:cNvSpPr txBox="1"/>
            <p:nvPr/>
          </p:nvSpPr>
          <p:spPr>
            <a:xfrm>
              <a:off x="10123792" y="5870677"/>
              <a:ext cx="2027402" cy="738664"/>
            </a:xfrm>
            <a:prstGeom prst="rect">
              <a:avLst/>
            </a:prstGeom>
            <a:noFill/>
          </p:spPr>
          <p:txBody>
            <a:bodyPr wrap="square" rtlCol="0">
              <a:spAutoFit/>
            </a:bodyPr>
            <a:lstStyle/>
            <a:p>
              <a:pPr algn="ctr" defTabSz="932597"/>
              <a:r>
                <a:rPr lang="en-US" sz="1400" b="1" dirty="0">
                  <a:solidFill>
                    <a:prstClr val="white"/>
                  </a:solidFill>
                  <a:latin typeface="Segoe UI" panose="020B0502040204020203" pitchFamily="34" charset="0"/>
                  <a:cs typeface="Segoe UI" panose="020B0502040204020203" pitchFamily="34" charset="0"/>
                </a:rPr>
                <a:t>Listen</a:t>
              </a:r>
              <a:r>
                <a:rPr lang="en-US" sz="1400" dirty="0">
                  <a:solidFill>
                    <a:prstClr val="white"/>
                  </a:solidFill>
                  <a:latin typeface="Segoe UI" panose="020B0502040204020203" pitchFamily="34" charset="0"/>
                  <a:cs typeface="Segoe UI" panose="020B0502040204020203" pitchFamily="34" charset="0"/>
                </a:rPr>
                <a:t>: Customer walkthroughs, user </a:t>
              </a:r>
            </a:p>
            <a:p>
              <a:pPr algn="ctr" defTabSz="932597"/>
              <a:r>
                <a:rPr lang="en-US" sz="1400" dirty="0">
                  <a:solidFill>
                    <a:prstClr val="white"/>
                  </a:solidFill>
                  <a:latin typeface="Segoe UI" panose="020B0502040204020203" pitchFamily="34" charset="0"/>
                  <a:cs typeface="Segoe UI" panose="020B0502040204020203" pitchFamily="34" charset="0"/>
                </a:rPr>
                <a:t>voice, eDAD, feedback</a:t>
              </a:r>
            </a:p>
          </p:txBody>
        </p:sp>
        <p:sp>
          <p:nvSpPr>
            <p:cNvPr id="130" name="Freeform: Shape 129">
              <a:extLst>
                <a:ext uri="{FF2B5EF4-FFF2-40B4-BE49-F238E27FC236}">
                  <a16:creationId xmlns:a16="http://schemas.microsoft.com/office/drawing/2014/main" id="{7AEF39AE-DC68-46C5-B29E-B137AB58989A}"/>
                </a:ext>
              </a:extLst>
            </p:cNvPr>
            <p:cNvSpPr/>
            <p:nvPr/>
          </p:nvSpPr>
          <p:spPr>
            <a:xfrm>
              <a:off x="2901086" y="5022886"/>
              <a:ext cx="479861" cy="479861"/>
            </a:xfrm>
            <a:custGeom>
              <a:avLst/>
              <a:gdLst/>
              <a:ahLst/>
              <a:cxnLst/>
              <a:rect l="l" t="t" r="r" b="b"/>
              <a:pathLst>
                <a:path w="228600" h="228600">
                  <a:moveTo>
                    <a:pt x="142875" y="157163"/>
                  </a:moveTo>
                  <a:cubicBezTo>
                    <a:pt x="144884" y="157163"/>
                    <a:pt x="146745" y="157535"/>
                    <a:pt x="148456" y="158279"/>
                  </a:cubicBezTo>
                  <a:cubicBezTo>
                    <a:pt x="150168" y="159023"/>
                    <a:pt x="151675" y="160046"/>
                    <a:pt x="152977" y="161348"/>
                  </a:cubicBezTo>
                  <a:cubicBezTo>
                    <a:pt x="154279" y="162651"/>
                    <a:pt x="155302" y="164158"/>
                    <a:pt x="156046" y="165869"/>
                  </a:cubicBezTo>
                  <a:cubicBezTo>
                    <a:pt x="156790" y="167581"/>
                    <a:pt x="157163" y="169441"/>
                    <a:pt x="157163" y="171450"/>
                  </a:cubicBezTo>
                  <a:cubicBezTo>
                    <a:pt x="157163" y="173459"/>
                    <a:pt x="156790" y="175320"/>
                    <a:pt x="156046" y="177031"/>
                  </a:cubicBezTo>
                  <a:cubicBezTo>
                    <a:pt x="155302" y="178743"/>
                    <a:pt x="154279" y="180250"/>
                    <a:pt x="152977" y="181552"/>
                  </a:cubicBezTo>
                  <a:cubicBezTo>
                    <a:pt x="151675" y="182854"/>
                    <a:pt x="150168" y="183877"/>
                    <a:pt x="148456" y="184621"/>
                  </a:cubicBezTo>
                  <a:cubicBezTo>
                    <a:pt x="146745" y="185366"/>
                    <a:pt x="144884" y="185738"/>
                    <a:pt x="142875" y="185738"/>
                  </a:cubicBezTo>
                  <a:cubicBezTo>
                    <a:pt x="140866" y="185738"/>
                    <a:pt x="139006" y="185366"/>
                    <a:pt x="137294" y="184621"/>
                  </a:cubicBezTo>
                  <a:cubicBezTo>
                    <a:pt x="135582" y="183877"/>
                    <a:pt x="134076" y="182854"/>
                    <a:pt x="132773" y="181552"/>
                  </a:cubicBezTo>
                  <a:cubicBezTo>
                    <a:pt x="131471" y="180250"/>
                    <a:pt x="130448" y="178743"/>
                    <a:pt x="129704" y="177031"/>
                  </a:cubicBezTo>
                  <a:cubicBezTo>
                    <a:pt x="128960" y="175320"/>
                    <a:pt x="128588" y="173459"/>
                    <a:pt x="128588" y="171450"/>
                  </a:cubicBezTo>
                  <a:cubicBezTo>
                    <a:pt x="128588" y="169441"/>
                    <a:pt x="128960" y="167581"/>
                    <a:pt x="129704" y="165869"/>
                  </a:cubicBezTo>
                  <a:cubicBezTo>
                    <a:pt x="130448" y="164158"/>
                    <a:pt x="131471" y="162651"/>
                    <a:pt x="132773" y="161348"/>
                  </a:cubicBezTo>
                  <a:cubicBezTo>
                    <a:pt x="134076" y="160046"/>
                    <a:pt x="135582" y="159023"/>
                    <a:pt x="137294" y="158279"/>
                  </a:cubicBezTo>
                  <a:cubicBezTo>
                    <a:pt x="139006" y="157535"/>
                    <a:pt x="140866" y="157163"/>
                    <a:pt x="142875" y="157163"/>
                  </a:cubicBezTo>
                  <a:close/>
                  <a:moveTo>
                    <a:pt x="171450" y="114300"/>
                  </a:moveTo>
                  <a:cubicBezTo>
                    <a:pt x="173459" y="114300"/>
                    <a:pt x="175320" y="114672"/>
                    <a:pt x="177031" y="115416"/>
                  </a:cubicBezTo>
                  <a:cubicBezTo>
                    <a:pt x="178743" y="116160"/>
                    <a:pt x="180249" y="117184"/>
                    <a:pt x="181552" y="118486"/>
                  </a:cubicBezTo>
                  <a:cubicBezTo>
                    <a:pt x="182854" y="119788"/>
                    <a:pt x="183877" y="121295"/>
                    <a:pt x="184621" y="123007"/>
                  </a:cubicBezTo>
                  <a:cubicBezTo>
                    <a:pt x="185365" y="124718"/>
                    <a:pt x="185738" y="126578"/>
                    <a:pt x="185738" y="128588"/>
                  </a:cubicBezTo>
                  <a:cubicBezTo>
                    <a:pt x="185738" y="130597"/>
                    <a:pt x="185365" y="132457"/>
                    <a:pt x="184621" y="134169"/>
                  </a:cubicBezTo>
                  <a:cubicBezTo>
                    <a:pt x="183877" y="135880"/>
                    <a:pt x="182854" y="137387"/>
                    <a:pt x="181552" y="138689"/>
                  </a:cubicBezTo>
                  <a:cubicBezTo>
                    <a:pt x="180249" y="139992"/>
                    <a:pt x="178743" y="141015"/>
                    <a:pt x="177031" y="141759"/>
                  </a:cubicBezTo>
                  <a:cubicBezTo>
                    <a:pt x="175320" y="142503"/>
                    <a:pt x="173459" y="142875"/>
                    <a:pt x="171450" y="142875"/>
                  </a:cubicBezTo>
                  <a:cubicBezTo>
                    <a:pt x="169441" y="142875"/>
                    <a:pt x="167581" y="142503"/>
                    <a:pt x="165869" y="141759"/>
                  </a:cubicBezTo>
                  <a:cubicBezTo>
                    <a:pt x="164157" y="141015"/>
                    <a:pt x="162651" y="139992"/>
                    <a:pt x="161348" y="138689"/>
                  </a:cubicBezTo>
                  <a:cubicBezTo>
                    <a:pt x="160046" y="137387"/>
                    <a:pt x="159023" y="135880"/>
                    <a:pt x="158279" y="134169"/>
                  </a:cubicBezTo>
                  <a:cubicBezTo>
                    <a:pt x="157535" y="132457"/>
                    <a:pt x="157163" y="130597"/>
                    <a:pt x="157163" y="128588"/>
                  </a:cubicBezTo>
                  <a:cubicBezTo>
                    <a:pt x="157163" y="126578"/>
                    <a:pt x="157535" y="124718"/>
                    <a:pt x="158279" y="123007"/>
                  </a:cubicBezTo>
                  <a:cubicBezTo>
                    <a:pt x="159023" y="121295"/>
                    <a:pt x="160046" y="119788"/>
                    <a:pt x="161348" y="118486"/>
                  </a:cubicBezTo>
                  <a:cubicBezTo>
                    <a:pt x="162651" y="117184"/>
                    <a:pt x="164157" y="116160"/>
                    <a:pt x="165869" y="115416"/>
                  </a:cubicBezTo>
                  <a:cubicBezTo>
                    <a:pt x="167581" y="114672"/>
                    <a:pt x="169441" y="114300"/>
                    <a:pt x="171450" y="114300"/>
                  </a:cubicBezTo>
                  <a:close/>
                  <a:moveTo>
                    <a:pt x="57150" y="71438"/>
                  </a:moveTo>
                  <a:cubicBezTo>
                    <a:pt x="59159" y="71438"/>
                    <a:pt x="61020" y="71810"/>
                    <a:pt x="62731" y="72554"/>
                  </a:cubicBezTo>
                  <a:cubicBezTo>
                    <a:pt x="64443" y="73298"/>
                    <a:pt x="65950" y="74321"/>
                    <a:pt x="67252" y="75623"/>
                  </a:cubicBezTo>
                  <a:cubicBezTo>
                    <a:pt x="68554" y="76926"/>
                    <a:pt x="69577" y="78433"/>
                    <a:pt x="70321" y="80144"/>
                  </a:cubicBezTo>
                  <a:cubicBezTo>
                    <a:pt x="71065" y="81856"/>
                    <a:pt x="71438" y="83716"/>
                    <a:pt x="71438" y="85725"/>
                  </a:cubicBezTo>
                  <a:cubicBezTo>
                    <a:pt x="71438" y="87734"/>
                    <a:pt x="71065" y="89595"/>
                    <a:pt x="70321" y="91306"/>
                  </a:cubicBezTo>
                  <a:cubicBezTo>
                    <a:pt x="69577" y="93018"/>
                    <a:pt x="68554" y="94525"/>
                    <a:pt x="67252" y="95827"/>
                  </a:cubicBezTo>
                  <a:cubicBezTo>
                    <a:pt x="65950" y="97129"/>
                    <a:pt x="64443" y="98152"/>
                    <a:pt x="62731" y="98896"/>
                  </a:cubicBezTo>
                  <a:cubicBezTo>
                    <a:pt x="61020" y="99641"/>
                    <a:pt x="59159" y="100013"/>
                    <a:pt x="57150" y="100013"/>
                  </a:cubicBezTo>
                  <a:cubicBezTo>
                    <a:pt x="55141" y="100013"/>
                    <a:pt x="53281" y="99641"/>
                    <a:pt x="51569" y="98896"/>
                  </a:cubicBezTo>
                  <a:cubicBezTo>
                    <a:pt x="49857" y="98152"/>
                    <a:pt x="48351" y="97129"/>
                    <a:pt x="47048" y="95827"/>
                  </a:cubicBezTo>
                  <a:cubicBezTo>
                    <a:pt x="45746" y="94525"/>
                    <a:pt x="44723" y="93018"/>
                    <a:pt x="43979" y="91306"/>
                  </a:cubicBezTo>
                  <a:cubicBezTo>
                    <a:pt x="43235" y="89595"/>
                    <a:pt x="42863" y="87734"/>
                    <a:pt x="42863" y="85725"/>
                  </a:cubicBezTo>
                  <a:cubicBezTo>
                    <a:pt x="42863" y="83716"/>
                    <a:pt x="43235" y="81856"/>
                    <a:pt x="43979" y="80144"/>
                  </a:cubicBezTo>
                  <a:cubicBezTo>
                    <a:pt x="44723" y="78433"/>
                    <a:pt x="45746" y="76926"/>
                    <a:pt x="47048" y="75623"/>
                  </a:cubicBezTo>
                  <a:cubicBezTo>
                    <a:pt x="48351" y="74321"/>
                    <a:pt x="49857" y="73298"/>
                    <a:pt x="51569" y="72554"/>
                  </a:cubicBezTo>
                  <a:cubicBezTo>
                    <a:pt x="53281" y="71810"/>
                    <a:pt x="55141" y="71438"/>
                    <a:pt x="57150" y="71438"/>
                  </a:cubicBezTo>
                  <a:close/>
                  <a:moveTo>
                    <a:pt x="157163" y="57150"/>
                  </a:moveTo>
                  <a:cubicBezTo>
                    <a:pt x="159172" y="57150"/>
                    <a:pt x="161032" y="57522"/>
                    <a:pt x="162744" y="58266"/>
                  </a:cubicBezTo>
                  <a:cubicBezTo>
                    <a:pt x="164455" y="59010"/>
                    <a:pt x="165962" y="60034"/>
                    <a:pt x="167264" y="61336"/>
                  </a:cubicBezTo>
                  <a:cubicBezTo>
                    <a:pt x="168566" y="62638"/>
                    <a:pt x="169590" y="64145"/>
                    <a:pt x="170334" y="65857"/>
                  </a:cubicBezTo>
                  <a:cubicBezTo>
                    <a:pt x="171078" y="67568"/>
                    <a:pt x="171450" y="69428"/>
                    <a:pt x="171450" y="71438"/>
                  </a:cubicBezTo>
                  <a:cubicBezTo>
                    <a:pt x="171450" y="73447"/>
                    <a:pt x="171078" y="75307"/>
                    <a:pt x="170334" y="77019"/>
                  </a:cubicBezTo>
                  <a:cubicBezTo>
                    <a:pt x="169590" y="78730"/>
                    <a:pt x="168566" y="80237"/>
                    <a:pt x="167264" y="81539"/>
                  </a:cubicBezTo>
                  <a:cubicBezTo>
                    <a:pt x="165962" y="82842"/>
                    <a:pt x="164455" y="83865"/>
                    <a:pt x="162744" y="84609"/>
                  </a:cubicBezTo>
                  <a:cubicBezTo>
                    <a:pt x="161032" y="85353"/>
                    <a:pt x="159172" y="85725"/>
                    <a:pt x="157163" y="85725"/>
                  </a:cubicBezTo>
                  <a:cubicBezTo>
                    <a:pt x="155153" y="85725"/>
                    <a:pt x="153293" y="85353"/>
                    <a:pt x="151581" y="84609"/>
                  </a:cubicBezTo>
                  <a:cubicBezTo>
                    <a:pt x="149870" y="83865"/>
                    <a:pt x="148363" y="82842"/>
                    <a:pt x="147061" y="81539"/>
                  </a:cubicBezTo>
                  <a:cubicBezTo>
                    <a:pt x="145759" y="80237"/>
                    <a:pt x="144735" y="78730"/>
                    <a:pt x="143991" y="77019"/>
                  </a:cubicBezTo>
                  <a:cubicBezTo>
                    <a:pt x="143247" y="75307"/>
                    <a:pt x="142875" y="73447"/>
                    <a:pt x="142875" y="71438"/>
                  </a:cubicBezTo>
                  <a:cubicBezTo>
                    <a:pt x="142875" y="69428"/>
                    <a:pt x="143247" y="67568"/>
                    <a:pt x="143991" y="65857"/>
                  </a:cubicBezTo>
                  <a:cubicBezTo>
                    <a:pt x="144735" y="64145"/>
                    <a:pt x="145759" y="62638"/>
                    <a:pt x="147061" y="61336"/>
                  </a:cubicBezTo>
                  <a:cubicBezTo>
                    <a:pt x="148363" y="60034"/>
                    <a:pt x="149870" y="59010"/>
                    <a:pt x="151581" y="58266"/>
                  </a:cubicBezTo>
                  <a:cubicBezTo>
                    <a:pt x="153293" y="57522"/>
                    <a:pt x="155153" y="57150"/>
                    <a:pt x="157163" y="57150"/>
                  </a:cubicBezTo>
                  <a:close/>
                  <a:moveTo>
                    <a:pt x="100013" y="42863"/>
                  </a:moveTo>
                  <a:cubicBezTo>
                    <a:pt x="102022" y="42863"/>
                    <a:pt x="103882" y="43235"/>
                    <a:pt x="105594" y="43979"/>
                  </a:cubicBezTo>
                  <a:cubicBezTo>
                    <a:pt x="107305" y="44723"/>
                    <a:pt x="108812" y="45746"/>
                    <a:pt x="110114" y="47048"/>
                  </a:cubicBezTo>
                  <a:cubicBezTo>
                    <a:pt x="111416" y="48351"/>
                    <a:pt x="112440" y="49858"/>
                    <a:pt x="113184" y="51569"/>
                  </a:cubicBezTo>
                  <a:cubicBezTo>
                    <a:pt x="113928" y="53281"/>
                    <a:pt x="114300" y="55141"/>
                    <a:pt x="114300" y="57150"/>
                  </a:cubicBezTo>
                  <a:cubicBezTo>
                    <a:pt x="114300" y="59159"/>
                    <a:pt x="113928" y="61020"/>
                    <a:pt x="113184" y="62731"/>
                  </a:cubicBezTo>
                  <a:cubicBezTo>
                    <a:pt x="112440" y="64443"/>
                    <a:pt x="111416" y="65950"/>
                    <a:pt x="110114" y="67252"/>
                  </a:cubicBezTo>
                  <a:cubicBezTo>
                    <a:pt x="108812" y="68554"/>
                    <a:pt x="107305" y="69577"/>
                    <a:pt x="105594" y="70321"/>
                  </a:cubicBezTo>
                  <a:cubicBezTo>
                    <a:pt x="103882" y="71066"/>
                    <a:pt x="102022" y="71438"/>
                    <a:pt x="100013" y="71438"/>
                  </a:cubicBezTo>
                  <a:cubicBezTo>
                    <a:pt x="98003" y="71438"/>
                    <a:pt x="96143" y="71066"/>
                    <a:pt x="94431" y="70321"/>
                  </a:cubicBezTo>
                  <a:cubicBezTo>
                    <a:pt x="92720" y="69577"/>
                    <a:pt x="91213" y="68554"/>
                    <a:pt x="89911" y="67252"/>
                  </a:cubicBezTo>
                  <a:cubicBezTo>
                    <a:pt x="88609" y="65950"/>
                    <a:pt x="87585" y="64443"/>
                    <a:pt x="86841" y="62731"/>
                  </a:cubicBezTo>
                  <a:cubicBezTo>
                    <a:pt x="86097" y="61020"/>
                    <a:pt x="85725" y="59159"/>
                    <a:pt x="85725" y="57150"/>
                  </a:cubicBezTo>
                  <a:cubicBezTo>
                    <a:pt x="85725" y="55141"/>
                    <a:pt x="86097" y="53281"/>
                    <a:pt x="86841" y="51569"/>
                  </a:cubicBezTo>
                  <a:cubicBezTo>
                    <a:pt x="87585" y="49858"/>
                    <a:pt x="88609" y="48351"/>
                    <a:pt x="89911" y="47048"/>
                  </a:cubicBezTo>
                  <a:cubicBezTo>
                    <a:pt x="91213" y="45746"/>
                    <a:pt x="92720" y="44723"/>
                    <a:pt x="94431" y="43979"/>
                  </a:cubicBezTo>
                  <a:cubicBezTo>
                    <a:pt x="96143" y="43235"/>
                    <a:pt x="98003" y="42863"/>
                    <a:pt x="100013" y="42863"/>
                  </a:cubicBezTo>
                  <a:close/>
                  <a:moveTo>
                    <a:pt x="114300" y="14288"/>
                  </a:moveTo>
                  <a:cubicBezTo>
                    <a:pt x="105147" y="14288"/>
                    <a:pt x="96310" y="15478"/>
                    <a:pt x="87790" y="17860"/>
                  </a:cubicBezTo>
                  <a:cubicBezTo>
                    <a:pt x="79270" y="20241"/>
                    <a:pt x="71307" y="23608"/>
                    <a:pt x="63903" y="27961"/>
                  </a:cubicBezTo>
                  <a:cubicBezTo>
                    <a:pt x="56499" y="32314"/>
                    <a:pt x="49746" y="37542"/>
                    <a:pt x="43644" y="43644"/>
                  </a:cubicBezTo>
                  <a:cubicBezTo>
                    <a:pt x="37542" y="49746"/>
                    <a:pt x="32314" y="56499"/>
                    <a:pt x="27961" y="63903"/>
                  </a:cubicBezTo>
                  <a:cubicBezTo>
                    <a:pt x="23608" y="71307"/>
                    <a:pt x="20241" y="79270"/>
                    <a:pt x="17859" y="87790"/>
                  </a:cubicBezTo>
                  <a:cubicBezTo>
                    <a:pt x="15478" y="96311"/>
                    <a:pt x="14288" y="105147"/>
                    <a:pt x="14288" y="114300"/>
                  </a:cubicBezTo>
                  <a:cubicBezTo>
                    <a:pt x="14288" y="116309"/>
                    <a:pt x="14660" y="118170"/>
                    <a:pt x="15404" y="119881"/>
                  </a:cubicBezTo>
                  <a:cubicBezTo>
                    <a:pt x="16148" y="121593"/>
                    <a:pt x="17171" y="123100"/>
                    <a:pt x="18473" y="124402"/>
                  </a:cubicBezTo>
                  <a:cubicBezTo>
                    <a:pt x="19776" y="125704"/>
                    <a:pt x="21282" y="126727"/>
                    <a:pt x="22994" y="127471"/>
                  </a:cubicBezTo>
                  <a:cubicBezTo>
                    <a:pt x="24706" y="128216"/>
                    <a:pt x="26566" y="128588"/>
                    <a:pt x="28575" y="128588"/>
                  </a:cubicBezTo>
                  <a:cubicBezTo>
                    <a:pt x="31403" y="128588"/>
                    <a:pt x="33914" y="128234"/>
                    <a:pt x="36109" y="127527"/>
                  </a:cubicBezTo>
                  <a:cubicBezTo>
                    <a:pt x="38305" y="126820"/>
                    <a:pt x="40388" y="125946"/>
                    <a:pt x="42360" y="124904"/>
                  </a:cubicBezTo>
                  <a:cubicBezTo>
                    <a:pt x="44332" y="123862"/>
                    <a:pt x="46267" y="122709"/>
                    <a:pt x="48165" y="121444"/>
                  </a:cubicBezTo>
                  <a:cubicBezTo>
                    <a:pt x="50062" y="120179"/>
                    <a:pt x="52108" y="119025"/>
                    <a:pt x="54304" y="117984"/>
                  </a:cubicBezTo>
                  <a:cubicBezTo>
                    <a:pt x="56499" y="116942"/>
                    <a:pt x="58973" y="116067"/>
                    <a:pt x="61727" y="115361"/>
                  </a:cubicBezTo>
                  <a:cubicBezTo>
                    <a:pt x="64480" y="114654"/>
                    <a:pt x="67717" y="114300"/>
                    <a:pt x="71438" y="114300"/>
                  </a:cubicBezTo>
                  <a:cubicBezTo>
                    <a:pt x="77391" y="114300"/>
                    <a:pt x="82972" y="115416"/>
                    <a:pt x="88181" y="117649"/>
                  </a:cubicBezTo>
                  <a:cubicBezTo>
                    <a:pt x="93390" y="119881"/>
                    <a:pt x="97929" y="122932"/>
                    <a:pt x="101798" y="126802"/>
                  </a:cubicBezTo>
                  <a:cubicBezTo>
                    <a:pt x="105668" y="130671"/>
                    <a:pt x="108719" y="135210"/>
                    <a:pt x="110951" y="140419"/>
                  </a:cubicBezTo>
                  <a:cubicBezTo>
                    <a:pt x="113184" y="145628"/>
                    <a:pt x="114300" y="151210"/>
                    <a:pt x="114300" y="157163"/>
                  </a:cubicBezTo>
                  <a:cubicBezTo>
                    <a:pt x="114300" y="160809"/>
                    <a:pt x="113947" y="164027"/>
                    <a:pt x="113240" y="166818"/>
                  </a:cubicBezTo>
                  <a:cubicBezTo>
                    <a:pt x="112533" y="169608"/>
                    <a:pt x="111658" y="172101"/>
                    <a:pt x="110617" y="174296"/>
                  </a:cubicBezTo>
                  <a:cubicBezTo>
                    <a:pt x="109575" y="176492"/>
                    <a:pt x="108421" y="178538"/>
                    <a:pt x="107156" y="180436"/>
                  </a:cubicBezTo>
                  <a:cubicBezTo>
                    <a:pt x="105891" y="182333"/>
                    <a:pt x="104738" y="184268"/>
                    <a:pt x="103696" y="186240"/>
                  </a:cubicBezTo>
                  <a:cubicBezTo>
                    <a:pt x="102654" y="188212"/>
                    <a:pt x="101780" y="190295"/>
                    <a:pt x="101073" y="192491"/>
                  </a:cubicBezTo>
                  <a:cubicBezTo>
                    <a:pt x="100366" y="194686"/>
                    <a:pt x="100013" y="197197"/>
                    <a:pt x="100013" y="200025"/>
                  </a:cubicBezTo>
                  <a:cubicBezTo>
                    <a:pt x="100013" y="202034"/>
                    <a:pt x="100385" y="203895"/>
                    <a:pt x="101129" y="205606"/>
                  </a:cubicBezTo>
                  <a:cubicBezTo>
                    <a:pt x="101873" y="207318"/>
                    <a:pt x="102896" y="208825"/>
                    <a:pt x="104198" y="210127"/>
                  </a:cubicBezTo>
                  <a:cubicBezTo>
                    <a:pt x="105501" y="211429"/>
                    <a:pt x="107007" y="212452"/>
                    <a:pt x="108719" y="213196"/>
                  </a:cubicBezTo>
                  <a:cubicBezTo>
                    <a:pt x="110431" y="213941"/>
                    <a:pt x="112291" y="214313"/>
                    <a:pt x="114300" y="214313"/>
                  </a:cubicBezTo>
                  <a:cubicBezTo>
                    <a:pt x="123453" y="214313"/>
                    <a:pt x="132290" y="213122"/>
                    <a:pt x="140810" y="210741"/>
                  </a:cubicBezTo>
                  <a:cubicBezTo>
                    <a:pt x="149330" y="208360"/>
                    <a:pt x="157293" y="204992"/>
                    <a:pt x="164697" y="200639"/>
                  </a:cubicBezTo>
                  <a:cubicBezTo>
                    <a:pt x="172101" y="196286"/>
                    <a:pt x="178854" y="191058"/>
                    <a:pt x="184956" y="184956"/>
                  </a:cubicBezTo>
                  <a:cubicBezTo>
                    <a:pt x="191058" y="178854"/>
                    <a:pt x="196286" y="172101"/>
                    <a:pt x="200639" y="164697"/>
                  </a:cubicBezTo>
                  <a:cubicBezTo>
                    <a:pt x="204992" y="157293"/>
                    <a:pt x="208359" y="149331"/>
                    <a:pt x="210741" y="140810"/>
                  </a:cubicBezTo>
                  <a:cubicBezTo>
                    <a:pt x="213122" y="132290"/>
                    <a:pt x="214313" y="123453"/>
                    <a:pt x="214313" y="114300"/>
                  </a:cubicBezTo>
                  <a:cubicBezTo>
                    <a:pt x="214313" y="105147"/>
                    <a:pt x="213122" y="96311"/>
                    <a:pt x="210741" y="87790"/>
                  </a:cubicBezTo>
                  <a:cubicBezTo>
                    <a:pt x="208359" y="79270"/>
                    <a:pt x="204992" y="71307"/>
                    <a:pt x="200639" y="63903"/>
                  </a:cubicBezTo>
                  <a:cubicBezTo>
                    <a:pt x="196286" y="56499"/>
                    <a:pt x="191058" y="49746"/>
                    <a:pt x="184956" y="43644"/>
                  </a:cubicBezTo>
                  <a:cubicBezTo>
                    <a:pt x="178854" y="37542"/>
                    <a:pt x="172101" y="32314"/>
                    <a:pt x="164697" y="27961"/>
                  </a:cubicBezTo>
                  <a:cubicBezTo>
                    <a:pt x="157293" y="23608"/>
                    <a:pt x="149330" y="20241"/>
                    <a:pt x="140810" y="17860"/>
                  </a:cubicBezTo>
                  <a:cubicBezTo>
                    <a:pt x="132290" y="15478"/>
                    <a:pt x="123453" y="14288"/>
                    <a:pt x="114300" y="14288"/>
                  </a:cubicBezTo>
                  <a:close/>
                  <a:moveTo>
                    <a:pt x="114300" y="0"/>
                  </a:moveTo>
                  <a:cubicBezTo>
                    <a:pt x="124792" y="0"/>
                    <a:pt x="134913" y="1358"/>
                    <a:pt x="144661" y="4074"/>
                  </a:cubicBezTo>
                  <a:cubicBezTo>
                    <a:pt x="154409" y="6790"/>
                    <a:pt x="163525" y="10623"/>
                    <a:pt x="172008" y="15571"/>
                  </a:cubicBezTo>
                  <a:cubicBezTo>
                    <a:pt x="180491" y="20520"/>
                    <a:pt x="188212" y="26473"/>
                    <a:pt x="195170" y="33431"/>
                  </a:cubicBezTo>
                  <a:cubicBezTo>
                    <a:pt x="202127" y="40388"/>
                    <a:pt x="208080" y="48109"/>
                    <a:pt x="213029" y="56592"/>
                  </a:cubicBezTo>
                  <a:cubicBezTo>
                    <a:pt x="217977" y="65075"/>
                    <a:pt x="221810" y="74191"/>
                    <a:pt x="224526" y="83939"/>
                  </a:cubicBezTo>
                  <a:cubicBezTo>
                    <a:pt x="227242" y="93687"/>
                    <a:pt x="228600" y="103808"/>
                    <a:pt x="228600" y="114300"/>
                  </a:cubicBezTo>
                  <a:cubicBezTo>
                    <a:pt x="228600" y="124793"/>
                    <a:pt x="227242" y="134913"/>
                    <a:pt x="224526" y="144661"/>
                  </a:cubicBezTo>
                  <a:cubicBezTo>
                    <a:pt x="221810" y="154409"/>
                    <a:pt x="217977" y="163525"/>
                    <a:pt x="213029" y="172008"/>
                  </a:cubicBezTo>
                  <a:cubicBezTo>
                    <a:pt x="208080" y="180491"/>
                    <a:pt x="202127" y="188212"/>
                    <a:pt x="195170" y="195170"/>
                  </a:cubicBezTo>
                  <a:cubicBezTo>
                    <a:pt x="188212" y="202127"/>
                    <a:pt x="180491" y="208080"/>
                    <a:pt x="172008" y="213029"/>
                  </a:cubicBezTo>
                  <a:cubicBezTo>
                    <a:pt x="163525" y="217978"/>
                    <a:pt x="154409" y="221810"/>
                    <a:pt x="144661" y="224526"/>
                  </a:cubicBezTo>
                  <a:cubicBezTo>
                    <a:pt x="134913" y="227242"/>
                    <a:pt x="124792" y="228600"/>
                    <a:pt x="114300" y="228600"/>
                  </a:cubicBezTo>
                  <a:cubicBezTo>
                    <a:pt x="110356" y="228600"/>
                    <a:pt x="106654" y="227837"/>
                    <a:pt x="103194" y="226312"/>
                  </a:cubicBezTo>
                  <a:cubicBezTo>
                    <a:pt x="99733" y="224786"/>
                    <a:pt x="96720" y="222740"/>
                    <a:pt x="94152" y="220173"/>
                  </a:cubicBezTo>
                  <a:cubicBezTo>
                    <a:pt x="91585" y="217605"/>
                    <a:pt x="89539" y="214592"/>
                    <a:pt x="88013" y="211131"/>
                  </a:cubicBezTo>
                  <a:cubicBezTo>
                    <a:pt x="86488" y="207671"/>
                    <a:pt x="85725" y="203969"/>
                    <a:pt x="85725" y="200025"/>
                  </a:cubicBezTo>
                  <a:cubicBezTo>
                    <a:pt x="85725" y="196379"/>
                    <a:pt x="86079" y="193198"/>
                    <a:pt x="86785" y="190482"/>
                  </a:cubicBezTo>
                  <a:cubicBezTo>
                    <a:pt x="87492" y="187765"/>
                    <a:pt x="88367" y="185291"/>
                    <a:pt x="89409" y="183059"/>
                  </a:cubicBezTo>
                  <a:cubicBezTo>
                    <a:pt x="90450" y="180826"/>
                    <a:pt x="91604" y="178743"/>
                    <a:pt x="92869" y="176808"/>
                  </a:cubicBezTo>
                  <a:cubicBezTo>
                    <a:pt x="94134" y="174873"/>
                    <a:pt x="95287" y="172920"/>
                    <a:pt x="96329" y="170948"/>
                  </a:cubicBezTo>
                  <a:cubicBezTo>
                    <a:pt x="97371" y="168976"/>
                    <a:pt x="98245" y="166892"/>
                    <a:pt x="98952" y="164697"/>
                  </a:cubicBezTo>
                  <a:cubicBezTo>
                    <a:pt x="99659" y="162502"/>
                    <a:pt x="100013" y="159990"/>
                    <a:pt x="100013" y="157163"/>
                  </a:cubicBezTo>
                  <a:cubicBezTo>
                    <a:pt x="100013" y="153293"/>
                    <a:pt x="99250" y="149610"/>
                    <a:pt x="97724" y="146112"/>
                  </a:cubicBezTo>
                  <a:cubicBezTo>
                    <a:pt x="96199" y="142615"/>
                    <a:pt x="94152" y="139582"/>
                    <a:pt x="91585" y="137015"/>
                  </a:cubicBezTo>
                  <a:cubicBezTo>
                    <a:pt x="89018" y="134448"/>
                    <a:pt x="85985" y="132401"/>
                    <a:pt x="82488" y="130876"/>
                  </a:cubicBezTo>
                  <a:cubicBezTo>
                    <a:pt x="78991" y="129350"/>
                    <a:pt x="75307" y="128588"/>
                    <a:pt x="71438" y="128588"/>
                  </a:cubicBezTo>
                  <a:cubicBezTo>
                    <a:pt x="68610" y="128588"/>
                    <a:pt x="66098" y="128941"/>
                    <a:pt x="63903" y="129648"/>
                  </a:cubicBezTo>
                  <a:cubicBezTo>
                    <a:pt x="61708" y="130355"/>
                    <a:pt x="59624" y="131229"/>
                    <a:pt x="57652" y="132271"/>
                  </a:cubicBezTo>
                  <a:cubicBezTo>
                    <a:pt x="55680" y="133313"/>
                    <a:pt x="53727" y="134466"/>
                    <a:pt x="51792" y="135731"/>
                  </a:cubicBezTo>
                  <a:cubicBezTo>
                    <a:pt x="49857" y="136996"/>
                    <a:pt x="47774" y="138150"/>
                    <a:pt x="45541" y="139192"/>
                  </a:cubicBezTo>
                  <a:cubicBezTo>
                    <a:pt x="43309" y="140233"/>
                    <a:pt x="40816" y="141108"/>
                    <a:pt x="38063" y="141815"/>
                  </a:cubicBezTo>
                  <a:cubicBezTo>
                    <a:pt x="35310" y="142522"/>
                    <a:pt x="32147" y="142875"/>
                    <a:pt x="28575" y="142875"/>
                  </a:cubicBezTo>
                  <a:cubicBezTo>
                    <a:pt x="24631" y="142875"/>
                    <a:pt x="20929" y="142112"/>
                    <a:pt x="17469" y="140587"/>
                  </a:cubicBezTo>
                  <a:cubicBezTo>
                    <a:pt x="14008" y="139061"/>
                    <a:pt x="10995" y="137015"/>
                    <a:pt x="8427" y="134448"/>
                  </a:cubicBezTo>
                  <a:cubicBezTo>
                    <a:pt x="5860" y="131880"/>
                    <a:pt x="3814" y="128867"/>
                    <a:pt x="2288" y="125406"/>
                  </a:cubicBezTo>
                  <a:cubicBezTo>
                    <a:pt x="763" y="121946"/>
                    <a:pt x="0" y="118244"/>
                    <a:pt x="0" y="114300"/>
                  </a:cubicBezTo>
                  <a:cubicBezTo>
                    <a:pt x="0" y="103808"/>
                    <a:pt x="1358" y="93687"/>
                    <a:pt x="4074" y="83939"/>
                  </a:cubicBezTo>
                  <a:cubicBezTo>
                    <a:pt x="6790" y="74191"/>
                    <a:pt x="10623" y="65075"/>
                    <a:pt x="15571" y="56592"/>
                  </a:cubicBezTo>
                  <a:cubicBezTo>
                    <a:pt x="20520" y="48109"/>
                    <a:pt x="26473" y="40388"/>
                    <a:pt x="33431" y="33431"/>
                  </a:cubicBezTo>
                  <a:cubicBezTo>
                    <a:pt x="40388" y="26473"/>
                    <a:pt x="48109" y="20520"/>
                    <a:pt x="56592" y="15571"/>
                  </a:cubicBezTo>
                  <a:cubicBezTo>
                    <a:pt x="65075" y="10623"/>
                    <a:pt x="74172" y="6790"/>
                    <a:pt x="83883" y="4074"/>
                  </a:cubicBezTo>
                  <a:cubicBezTo>
                    <a:pt x="93594" y="1358"/>
                    <a:pt x="103733" y="0"/>
                    <a:pt x="114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1" name="Freeform: Shape 130">
              <a:extLst>
                <a:ext uri="{FF2B5EF4-FFF2-40B4-BE49-F238E27FC236}">
                  <a16:creationId xmlns:a16="http://schemas.microsoft.com/office/drawing/2014/main" id="{C41CFF9E-FA31-4BC4-84CD-40D28D90BF53}"/>
                </a:ext>
              </a:extLst>
            </p:cNvPr>
            <p:cNvSpPr/>
            <p:nvPr/>
          </p:nvSpPr>
          <p:spPr>
            <a:xfrm>
              <a:off x="4832177" y="5076626"/>
              <a:ext cx="419879" cy="449871"/>
            </a:xfrm>
            <a:custGeom>
              <a:avLst/>
              <a:gdLst/>
              <a:ahLst/>
              <a:cxnLst/>
              <a:rect l="l" t="t" r="r" b="b"/>
              <a:pathLst>
                <a:path w="200025" h="214313">
                  <a:moveTo>
                    <a:pt x="128587" y="0"/>
                  </a:moveTo>
                  <a:cubicBezTo>
                    <a:pt x="134242" y="0"/>
                    <a:pt x="139712" y="1079"/>
                    <a:pt x="144995" y="3237"/>
                  </a:cubicBezTo>
                  <a:cubicBezTo>
                    <a:pt x="150279" y="5395"/>
                    <a:pt x="154930" y="8483"/>
                    <a:pt x="158948" y="12502"/>
                  </a:cubicBezTo>
                  <a:cubicBezTo>
                    <a:pt x="162966" y="16520"/>
                    <a:pt x="165887" y="20873"/>
                    <a:pt x="167710" y="25561"/>
                  </a:cubicBezTo>
                  <a:cubicBezTo>
                    <a:pt x="169533" y="30249"/>
                    <a:pt x="170724" y="35105"/>
                    <a:pt x="171282" y="40128"/>
                  </a:cubicBezTo>
                  <a:cubicBezTo>
                    <a:pt x="171840" y="45151"/>
                    <a:pt x="172008" y="50304"/>
                    <a:pt x="171784" y="55587"/>
                  </a:cubicBezTo>
                  <a:cubicBezTo>
                    <a:pt x="171561" y="60871"/>
                    <a:pt x="171450" y="66154"/>
                    <a:pt x="171450" y="71438"/>
                  </a:cubicBezTo>
                  <a:cubicBezTo>
                    <a:pt x="171450" y="75382"/>
                    <a:pt x="172212" y="79084"/>
                    <a:pt x="173738" y="82544"/>
                  </a:cubicBezTo>
                  <a:cubicBezTo>
                    <a:pt x="175263" y="86004"/>
                    <a:pt x="177310" y="89018"/>
                    <a:pt x="179877" y="91585"/>
                  </a:cubicBezTo>
                  <a:cubicBezTo>
                    <a:pt x="182444" y="94153"/>
                    <a:pt x="185458" y="96199"/>
                    <a:pt x="188918" y="97724"/>
                  </a:cubicBezTo>
                  <a:cubicBezTo>
                    <a:pt x="192378" y="99250"/>
                    <a:pt x="196081" y="100013"/>
                    <a:pt x="200025" y="100013"/>
                  </a:cubicBezTo>
                  <a:lnTo>
                    <a:pt x="200025" y="114300"/>
                  </a:lnTo>
                  <a:cubicBezTo>
                    <a:pt x="196081" y="114300"/>
                    <a:pt x="192378" y="115063"/>
                    <a:pt x="188918" y="116588"/>
                  </a:cubicBezTo>
                  <a:cubicBezTo>
                    <a:pt x="185458" y="118114"/>
                    <a:pt x="182444" y="120160"/>
                    <a:pt x="179877" y="122728"/>
                  </a:cubicBezTo>
                  <a:cubicBezTo>
                    <a:pt x="177310" y="125295"/>
                    <a:pt x="175263" y="128327"/>
                    <a:pt x="173738" y="131825"/>
                  </a:cubicBezTo>
                  <a:cubicBezTo>
                    <a:pt x="172212" y="135322"/>
                    <a:pt x="171450" y="139006"/>
                    <a:pt x="171450" y="142875"/>
                  </a:cubicBezTo>
                  <a:cubicBezTo>
                    <a:pt x="171450" y="148159"/>
                    <a:pt x="171561" y="153442"/>
                    <a:pt x="171784" y="158725"/>
                  </a:cubicBezTo>
                  <a:cubicBezTo>
                    <a:pt x="172008" y="164009"/>
                    <a:pt x="171840" y="169162"/>
                    <a:pt x="171282" y="174185"/>
                  </a:cubicBezTo>
                  <a:cubicBezTo>
                    <a:pt x="170724" y="179208"/>
                    <a:pt x="169533" y="184063"/>
                    <a:pt x="167710" y="188751"/>
                  </a:cubicBezTo>
                  <a:cubicBezTo>
                    <a:pt x="165887" y="193439"/>
                    <a:pt x="162966" y="197793"/>
                    <a:pt x="158948" y="201811"/>
                  </a:cubicBezTo>
                  <a:cubicBezTo>
                    <a:pt x="154930" y="205829"/>
                    <a:pt x="150279" y="208918"/>
                    <a:pt x="144995" y="211076"/>
                  </a:cubicBezTo>
                  <a:cubicBezTo>
                    <a:pt x="139712" y="213234"/>
                    <a:pt x="134242" y="214313"/>
                    <a:pt x="128587" y="214313"/>
                  </a:cubicBezTo>
                  <a:lnTo>
                    <a:pt x="128587" y="200025"/>
                  </a:lnTo>
                  <a:cubicBezTo>
                    <a:pt x="132457" y="200025"/>
                    <a:pt x="136140" y="199262"/>
                    <a:pt x="139638" y="197737"/>
                  </a:cubicBezTo>
                  <a:cubicBezTo>
                    <a:pt x="143135" y="196211"/>
                    <a:pt x="146167" y="194165"/>
                    <a:pt x="148735" y="191598"/>
                  </a:cubicBezTo>
                  <a:cubicBezTo>
                    <a:pt x="151302" y="189030"/>
                    <a:pt x="153348" y="186017"/>
                    <a:pt x="154874" y="182556"/>
                  </a:cubicBezTo>
                  <a:cubicBezTo>
                    <a:pt x="156399" y="179096"/>
                    <a:pt x="157162" y="175394"/>
                    <a:pt x="157162" y="171450"/>
                  </a:cubicBezTo>
                  <a:cubicBezTo>
                    <a:pt x="157162" y="167283"/>
                    <a:pt x="157088" y="163172"/>
                    <a:pt x="156939" y="159116"/>
                  </a:cubicBezTo>
                  <a:cubicBezTo>
                    <a:pt x="156790" y="155060"/>
                    <a:pt x="156771" y="151079"/>
                    <a:pt x="156883" y="147173"/>
                  </a:cubicBezTo>
                  <a:cubicBezTo>
                    <a:pt x="156995" y="143266"/>
                    <a:pt x="157348" y="139471"/>
                    <a:pt x="157943" y="135787"/>
                  </a:cubicBezTo>
                  <a:cubicBezTo>
                    <a:pt x="158539" y="132104"/>
                    <a:pt x="159543" y="128588"/>
                    <a:pt x="160957" y="125239"/>
                  </a:cubicBezTo>
                  <a:cubicBezTo>
                    <a:pt x="162371" y="121890"/>
                    <a:pt x="164306" y="118691"/>
                    <a:pt x="166761" y="115640"/>
                  </a:cubicBezTo>
                  <a:cubicBezTo>
                    <a:pt x="169217" y="112589"/>
                    <a:pt x="172380" y="109761"/>
                    <a:pt x="176249" y="107156"/>
                  </a:cubicBezTo>
                  <a:cubicBezTo>
                    <a:pt x="172380" y="104552"/>
                    <a:pt x="169217" y="101724"/>
                    <a:pt x="166761" y="98673"/>
                  </a:cubicBezTo>
                  <a:cubicBezTo>
                    <a:pt x="164306" y="95622"/>
                    <a:pt x="162371" y="92422"/>
                    <a:pt x="160957" y="89074"/>
                  </a:cubicBezTo>
                  <a:cubicBezTo>
                    <a:pt x="159543" y="85725"/>
                    <a:pt x="158539" y="82209"/>
                    <a:pt x="157943" y="78526"/>
                  </a:cubicBezTo>
                  <a:cubicBezTo>
                    <a:pt x="157348" y="74842"/>
                    <a:pt x="156995" y="71047"/>
                    <a:pt x="156883" y="67140"/>
                  </a:cubicBezTo>
                  <a:cubicBezTo>
                    <a:pt x="156771" y="63233"/>
                    <a:pt x="156790" y="59252"/>
                    <a:pt x="156939" y="55197"/>
                  </a:cubicBezTo>
                  <a:cubicBezTo>
                    <a:pt x="157088" y="51141"/>
                    <a:pt x="157162" y="47030"/>
                    <a:pt x="157162" y="42863"/>
                  </a:cubicBezTo>
                  <a:cubicBezTo>
                    <a:pt x="157162" y="38993"/>
                    <a:pt x="156399" y="35310"/>
                    <a:pt x="154874" y="31812"/>
                  </a:cubicBezTo>
                  <a:cubicBezTo>
                    <a:pt x="153348" y="28315"/>
                    <a:pt x="151302" y="25282"/>
                    <a:pt x="148735" y="22715"/>
                  </a:cubicBezTo>
                  <a:cubicBezTo>
                    <a:pt x="146167" y="20148"/>
                    <a:pt x="143135" y="18101"/>
                    <a:pt x="139638" y="16576"/>
                  </a:cubicBezTo>
                  <a:cubicBezTo>
                    <a:pt x="136140" y="15050"/>
                    <a:pt x="132457" y="14288"/>
                    <a:pt x="128587" y="14288"/>
                  </a:cubicBezTo>
                  <a:close/>
                  <a:moveTo>
                    <a:pt x="71437" y="0"/>
                  </a:moveTo>
                  <a:lnTo>
                    <a:pt x="71437" y="14288"/>
                  </a:lnTo>
                  <a:cubicBezTo>
                    <a:pt x="67493" y="14288"/>
                    <a:pt x="63791" y="15050"/>
                    <a:pt x="60331" y="16576"/>
                  </a:cubicBezTo>
                  <a:cubicBezTo>
                    <a:pt x="56870" y="18101"/>
                    <a:pt x="53857" y="20148"/>
                    <a:pt x="51289" y="22715"/>
                  </a:cubicBezTo>
                  <a:cubicBezTo>
                    <a:pt x="48722" y="25282"/>
                    <a:pt x="46676" y="28315"/>
                    <a:pt x="45150" y="31812"/>
                  </a:cubicBezTo>
                  <a:cubicBezTo>
                    <a:pt x="43625" y="35310"/>
                    <a:pt x="42862" y="38993"/>
                    <a:pt x="42862" y="42863"/>
                  </a:cubicBezTo>
                  <a:cubicBezTo>
                    <a:pt x="42862" y="47030"/>
                    <a:pt x="42936" y="51141"/>
                    <a:pt x="43085" y="55197"/>
                  </a:cubicBezTo>
                  <a:cubicBezTo>
                    <a:pt x="43234" y="59252"/>
                    <a:pt x="43253" y="63233"/>
                    <a:pt x="43141" y="67140"/>
                  </a:cubicBezTo>
                  <a:cubicBezTo>
                    <a:pt x="43029" y="71047"/>
                    <a:pt x="42676" y="74842"/>
                    <a:pt x="42081" y="78526"/>
                  </a:cubicBezTo>
                  <a:cubicBezTo>
                    <a:pt x="41485" y="82209"/>
                    <a:pt x="40481" y="85725"/>
                    <a:pt x="39067" y="89074"/>
                  </a:cubicBezTo>
                  <a:cubicBezTo>
                    <a:pt x="37653" y="92422"/>
                    <a:pt x="35718" y="95622"/>
                    <a:pt x="33263" y="98673"/>
                  </a:cubicBezTo>
                  <a:cubicBezTo>
                    <a:pt x="30807" y="101724"/>
                    <a:pt x="27644" y="104552"/>
                    <a:pt x="23775" y="107156"/>
                  </a:cubicBezTo>
                  <a:cubicBezTo>
                    <a:pt x="27644" y="109761"/>
                    <a:pt x="30807" y="112589"/>
                    <a:pt x="33263" y="115640"/>
                  </a:cubicBezTo>
                  <a:cubicBezTo>
                    <a:pt x="35718" y="118691"/>
                    <a:pt x="37653" y="121890"/>
                    <a:pt x="39067" y="125239"/>
                  </a:cubicBezTo>
                  <a:cubicBezTo>
                    <a:pt x="40481" y="128588"/>
                    <a:pt x="41485" y="132104"/>
                    <a:pt x="42081" y="135787"/>
                  </a:cubicBezTo>
                  <a:cubicBezTo>
                    <a:pt x="42676" y="139471"/>
                    <a:pt x="43029" y="143266"/>
                    <a:pt x="43141" y="147173"/>
                  </a:cubicBezTo>
                  <a:cubicBezTo>
                    <a:pt x="43253" y="151079"/>
                    <a:pt x="43234" y="155060"/>
                    <a:pt x="43085" y="159116"/>
                  </a:cubicBezTo>
                  <a:cubicBezTo>
                    <a:pt x="42936" y="163172"/>
                    <a:pt x="42862" y="167283"/>
                    <a:pt x="42862" y="171450"/>
                  </a:cubicBezTo>
                  <a:cubicBezTo>
                    <a:pt x="42862" y="175394"/>
                    <a:pt x="43625" y="179096"/>
                    <a:pt x="45150" y="182556"/>
                  </a:cubicBezTo>
                  <a:cubicBezTo>
                    <a:pt x="46676" y="186017"/>
                    <a:pt x="48722" y="189030"/>
                    <a:pt x="51289" y="191598"/>
                  </a:cubicBezTo>
                  <a:cubicBezTo>
                    <a:pt x="53857" y="194165"/>
                    <a:pt x="56870" y="196211"/>
                    <a:pt x="60331" y="197737"/>
                  </a:cubicBezTo>
                  <a:cubicBezTo>
                    <a:pt x="63791" y="199262"/>
                    <a:pt x="67493" y="200025"/>
                    <a:pt x="71437" y="200025"/>
                  </a:cubicBezTo>
                  <a:lnTo>
                    <a:pt x="71437" y="214313"/>
                  </a:lnTo>
                  <a:cubicBezTo>
                    <a:pt x="65782" y="214313"/>
                    <a:pt x="60312" y="213234"/>
                    <a:pt x="55029" y="211076"/>
                  </a:cubicBezTo>
                  <a:cubicBezTo>
                    <a:pt x="49745" y="208918"/>
                    <a:pt x="45094" y="205829"/>
                    <a:pt x="41076" y="201811"/>
                  </a:cubicBezTo>
                  <a:cubicBezTo>
                    <a:pt x="37058" y="197793"/>
                    <a:pt x="34137" y="193439"/>
                    <a:pt x="32314" y="188751"/>
                  </a:cubicBezTo>
                  <a:cubicBezTo>
                    <a:pt x="30491" y="184063"/>
                    <a:pt x="29300" y="179208"/>
                    <a:pt x="28742" y="174185"/>
                  </a:cubicBezTo>
                  <a:cubicBezTo>
                    <a:pt x="28184" y="169162"/>
                    <a:pt x="28016" y="164009"/>
                    <a:pt x="28240" y="158725"/>
                  </a:cubicBezTo>
                  <a:cubicBezTo>
                    <a:pt x="28463" y="153442"/>
                    <a:pt x="28575" y="148159"/>
                    <a:pt x="28575" y="142875"/>
                  </a:cubicBezTo>
                  <a:cubicBezTo>
                    <a:pt x="28575" y="139006"/>
                    <a:pt x="27812" y="135322"/>
                    <a:pt x="26286" y="131825"/>
                  </a:cubicBezTo>
                  <a:cubicBezTo>
                    <a:pt x="24761" y="128327"/>
                    <a:pt x="22714" y="125295"/>
                    <a:pt x="20147" y="122728"/>
                  </a:cubicBezTo>
                  <a:cubicBezTo>
                    <a:pt x="17580" y="120160"/>
                    <a:pt x="14547" y="118114"/>
                    <a:pt x="11050" y="116588"/>
                  </a:cubicBezTo>
                  <a:cubicBezTo>
                    <a:pt x="7553" y="115063"/>
                    <a:pt x="3869" y="114300"/>
                    <a:pt x="0" y="114300"/>
                  </a:cubicBezTo>
                  <a:lnTo>
                    <a:pt x="0" y="100013"/>
                  </a:lnTo>
                  <a:cubicBezTo>
                    <a:pt x="3869" y="100013"/>
                    <a:pt x="7553" y="99250"/>
                    <a:pt x="11050" y="97724"/>
                  </a:cubicBezTo>
                  <a:cubicBezTo>
                    <a:pt x="14547" y="96199"/>
                    <a:pt x="17580" y="94153"/>
                    <a:pt x="20147" y="91585"/>
                  </a:cubicBezTo>
                  <a:cubicBezTo>
                    <a:pt x="22714" y="89018"/>
                    <a:pt x="24761" y="86004"/>
                    <a:pt x="26286" y="82544"/>
                  </a:cubicBezTo>
                  <a:cubicBezTo>
                    <a:pt x="27812" y="79084"/>
                    <a:pt x="28575" y="75382"/>
                    <a:pt x="28575" y="71438"/>
                  </a:cubicBezTo>
                  <a:cubicBezTo>
                    <a:pt x="28575" y="66154"/>
                    <a:pt x="28463" y="60871"/>
                    <a:pt x="28240" y="55587"/>
                  </a:cubicBezTo>
                  <a:cubicBezTo>
                    <a:pt x="28016" y="50304"/>
                    <a:pt x="28184" y="45151"/>
                    <a:pt x="28742" y="40128"/>
                  </a:cubicBezTo>
                  <a:cubicBezTo>
                    <a:pt x="29300" y="35105"/>
                    <a:pt x="30491" y="30249"/>
                    <a:pt x="32314" y="25561"/>
                  </a:cubicBezTo>
                  <a:cubicBezTo>
                    <a:pt x="34137" y="20873"/>
                    <a:pt x="37058" y="16520"/>
                    <a:pt x="41076" y="12502"/>
                  </a:cubicBezTo>
                  <a:cubicBezTo>
                    <a:pt x="45094" y="8483"/>
                    <a:pt x="49745" y="5395"/>
                    <a:pt x="55029" y="3237"/>
                  </a:cubicBezTo>
                  <a:cubicBezTo>
                    <a:pt x="60312" y="1079"/>
                    <a:pt x="65782" y="0"/>
                    <a:pt x="71437" y="0"/>
                  </a:cubicBez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endParaRPr lang="en-US" sz="1836" dirty="0">
                <a:solidFill>
                  <a:prstClr val="black"/>
                </a:solidFill>
                <a:latin typeface="Calibri" panose="020F0502020204030204"/>
              </a:endParaRPr>
            </a:p>
          </p:txBody>
        </p:sp>
        <p:sp>
          <p:nvSpPr>
            <p:cNvPr id="132" name="Freeform: Shape 131">
              <a:extLst>
                <a:ext uri="{FF2B5EF4-FFF2-40B4-BE49-F238E27FC236}">
                  <a16:creationId xmlns:a16="http://schemas.microsoft.com/office/drawing/2014/main" id="{848D8433-9528-4AEB-8350-E92A34C44EDC}"/>
                </a:ext>
              </a:extLst>
            </p:cNvPr>
            <p:cNvSpPr/>
            <p:nvPr/>
          </p:nvSpPr>
          <p:spPr>
            <a:xfrm>
              <a:off x="6561442" y="5048707"/>
              <a:ext cx="479861" cy="479861"/>
            </a:xfrm>
            <a:custGeom>
              <a:avLst/>
              <a:gdLst/>
              <a:ahLst/>
              <a:cxnLst/>
              <a:rect l="l" t="t" r="r" b="b"/>
              <a:pathLst>
                <a:path w="228600" h="228600">
                  <a:moveTo>
                    <a:pt x="28575" y="185738"/>
                  </a:moveTo>
                  <a:cubicBezTo>
                    <a:pt x="26566" y="185738"/>
                    <a:pt x="24706" y="186110"/>
                    <a:pt x="22994" y="186854"/>
                  </a:cubicBezTo>
                  <a:cubicBezTo>
                    <a:pt x="21282" y="187598"/>
                    <a:pt x="19776" y="188621"/>
                    <a:pt x="18473" y="189923"/>
                  </a:cubicBezTo>
                  <a:cubicBezTo>
                    <a:pt x="17171" y="191226"/>
                    <a:pt x="16148" y="192733"/>
                    <a:pt x="15404" y="194444"/>
                  </a:cubicBezTo>
                  <a:cubicBezTo>
                    <a:pt x="14660" y="196156"/>
                    <a:pt x="14288" y="198016"/>
                    <a:pt x="14288" y="200025"/>
                  </a:cubicBezTo>
                  <a:lnTo>
                    <a:pt x="14288" y="214313"/>
                  </a:lnTo>
                  <a:lnTo>
                    <a:pt x="28575" y="214313"/>
                  </a:lnTo>
                  <a:cubicBezTo>
                    <a:pt x="30584" y="214313"/>
                    <a:pt x="32445" y="213941"/>
                    <a:pt x="34156" y="213196"/>
                  </a:cubicBezTo>
                  <a:cubicBezTo>
                    <a:pt x="35868" y="212452"/>
                    <a:pt x="37375" y="211429"/>
                    <a:pt x="38677" y="210127"/>
                  </a:cubicBezTo>
                  <a:cubicBezTo>
                    <a:pt x="39979" y="208825"/>
                    <a:pt x="41002" y="207318"/>
                    <a:pt x="41746" y="205606"/>
                  </a:cubicBezTo>
                  <a:cubicBezTo>
                    <a:pt x="42490" y="203895"/>
                    <a:pt x="42863" y="202034"/>
                    <a:pt x="42863" y="200025"/>
                  </a:cubicBezTo>
                  <a:cubicBezTo>
                    <a:pt x="42863" y="198016"/>
                    <a:pt x="42490" y="196156"/>
                    <a:pt x="41746" y="194444"/>
                  </a:cubicBezTo>
                  <a:cubicBezTo>
                    <a:pt x="41002" y="192733"/>
                    <a:pt x="39979" y="191226"/>
                    <a:pt x="38677" y="189923"/>
                  </a:cubicBezTo>
                  <a:cubicBezTo>
                    <a:pt x="37375" y="188621"/>
                    <a:pt x="35868" y="187598"/>
                    <a:pt x="34156" y="186854"/>
                  </a:cubicBezTo>
                  <a:cubicBezTo>
                    <a:pt x="32445" y="186110"/>
                    <a:pt x="30584" y="185738"/>
                    <a:pt x="28575" y="185738"/>
                  </a:cubicBezTo>
                  <a:close/>
                  <a:moveTo>
                    <a:pt x="28575" y="171450"/>
                  </a:moveTo>
                  <a:cubicBezTo>
                    <a:pt x="32519" y="171450"/>
                    <a:pt x="36221" y="172194"/>
                    <a:pt x="39681" y="173683"/>
                  </a:cubicBezTo>
                  <a:cubicBezTo>
                    <a:pt x="43142" y="175171"/>
                    <a:pt x="46174" y="177217"/>
                    <a:pt x="48778" y="179822"/>
                  </a:cubicBezTo>
                  <a:cubicBezTo>
                    <a:pt x="51383" y="182426"/>
                    <a:pt x="53429" y="185459"/>
                    <a:pt x="54918" y="188919"/>
                  </a:cubicBezTo>
                  <a:cubicBezTo>
                    <a:pt x="56406" y="192379"/>
                    <a:pt x="57150" y="196081"/>
                    <a:pt x="57150" y="200025"/>
                  </a:cubicBezTo>
                  <a:cubicBezTo>
                    <a:pt x="57150" y="203969"/>
                    <a:pt x="56406" y="207671"/>
                    <a:pt x="54918" y="211131"/>
                  </a:cubicBezTo>
                  <a:cubicBezTo>
                    <a:pt x="53429" y="214592"/>
                    <a:pt x="51383" y="217624"/>
                    <a:pt x="48778" y="220229"/>
                  </a:cubicBezTo>
                  <a:cubicBezTo>
                    <a:pt x="46174" y="222833"/>
                    <a:pt x="43142" y="224879"/>
                    <a:pt x="39681" y="226368"/>
                  </a:cubicBezTo>
                  <a:cubicBezTo>
                    <a:pt x="36221" y="227856"/>
                    <a:pt x="32519" y="228600"/>
                    <a:pt x="28575" y="228600"/>
                  </a:cubicBezTo>
                  <a:lnTo>
                    <a:pt x="0" y="228600"/>
                  </a:lnTo>
                  <a:lnTo>
                    <a:pt x="0" y="200025"/>
                  </a:lnTo>
                  <a:cubicBezTo>
                    <a:pt x="0" y="196081"/>
                    <a:pt x="744" y="192379"/>
                    <a:pt x="2232" y="188919"/>
                  </a:cubicBezTo>
                  <a:cubicBezTo>
                    <a:pt x="3721" y="185459"/>
                    <a:pt x="5767" y="182426"/>
                    <a:pt x="8372" y="179822"/>
                  </a:cubicBezTo>
                  <a:cubicBezTo>
                    <a:pt x="10976" y="177217"/>
                    <a:pt x="14008" y="175171"/>
                    <a:pt x="17469" y="173683"/>
                  </a:cubicBezTo>
                  <a:cubicBezTo>
                    <a:pt x="20929" y="172194"/>
                    <a:pt x="24631" y="171450"/>
                    <a:pt x="28575" y="171450"/>
                  </a:cubicBezTo>
                  <a:close/>
                  <a:moveTo>
                    <a:pt x="148679" y="152921"/>
                  </a:moveTo>
                  <a:cubicBezTo>
                    <a:pt x="145405" y="155302"/>
                    <a:pt x="142094" y="157591"/>
                    <a:pt x="138745" y="159786"/>
                  </a:cubicBezTo>
                  <a:cubicBezTo>
                    <a:pt x="135396" y="161981"/>
                    <a:pt x="132011" y="164158"/>
                    <a:pt x="128588" y="166316"/>
                  </a:cubicBezTo>
                  <a:lnTo>
                    <a:pt x="128588" y="185738"/>
                  </a:lnTo>
                  <a:lnTo>
                    <a:pt x="137740" y="185738"/>
                  </a:lnTo>
                  <a:close/>
                  <a:moveTo>
                    <a:pt x="67084" y="119993"/>
                  </a:moveTo>
                  <a:cubicBezTo>
                    <a:pt x="64926" y="123788"/>
                    <a:pt x="62787" y="127583"/>
                    <a:pt x="60666" y="131378"/>
                  </a:cubicBezTo>
                  <a:cubicBezTo>
                    <a:pt x="58545" y="135173"/>
                    <a:pt x="56406" y="139006"/>
                    <a:pt x="54248" y="142875"/>
                  </a:cubicBezTo>
                  <a:lnTo>
                    <a:pt x="85837" y="174352"/>
                  </a:lnTo>
                  <a:cubicBezTo>
                    <a:pt x="89632" y="172194"/>
                    <a:pt x="93427" y="170055"/>
                    <a:pt x="97222" y="167934"/>
                  </a:cubicBezTo>
                  <a:cubicBezTo>
                    <a:pt x="101017" y="165813"/>
                    <a:pt x="104812" y="163674"/>
                    <a:pt x="108607" y="161516"/>
                  </a:cubicBezTo>
                  <a:close/>
                  <a:moveTo>
                    <a:pt x="75679" y="79921"/>
                  </a:moveTo>
                  <a:lnTo>
                    <a:pt x="42863" y="90860"/>
                  </a:lnTo>
                  <a:lnTo>
                    <a:pt x="42863" y="100013"/>
                  </a:lnTo>
                  <a:lnTo>
                    <a:pt x="62285" y="100013"/>
                  </a:lnTo>
                  <a:cubicBezTo>
                    <a:pt x="64443" y="96590"/>
                    <a:pt x="66619" y="93204"/>
                    <a:pt x="68814" y="89855"/>
                  </a:cubicBezTo>
                  <a:cubicBezTo>
                    <a:pt x="71010" y="86506"/>
                    <a:pt x="73298" y="83195"/>
                    <a:pt x="75679" y="79921"/>
                  </a:cubicBezTo>
                  <a:close/>
                  <a:moveTo>
                    <a:pt x="142875" y="71438"/>
                  </a:moveTo>
                  <a:cubicBezTo>
                    <a:pt x="140866" y="71438"/>
                    <a:pt x="139005" y="71810"/>
                    <a:pt x="137294" y="72554"/>
                  </a:cubicBezTo>
                  <a:cubicBezTo>
                    <a:pt x="135582" y="73298"/>
                    <a:pt x="134076" y="74321"/>
                    <a:pt x="132773" y="75623"/>
                  </a:cubicBezTo>
                  <a:cubicBezTo>
                    <a:pt x="131471" y="76926"/>
                    <a:pt x="130448" y="78433"/>
                    <a:pt x="129704" y="80144"/>
                  </a:cubicBezTo>
                  <a:cubicBezTo>
                    <a:pt x="128960" y="81856"/>
                    <a:pt x="128588" y="83716"/>
                    <a:pt x="128588" y="85725"/>
                  </a:cubicBezTo>
                  <a:cubicBezTo>
                    <a:pt x="128588" y="87734"/>
                    <a:pt x="128960" y="89595"/>
                    <a:pt x="129704" y="91306"/>
                  </a:cubicBezTo>
                  <a:cubicBezTo>
                    <a:pt x="130448" y="93018"/>
                    <a:pt x="131471" y="94525"/>
                    <a:pt x="132773" y="95827"/>
                  </a:cubicBezTo>
                  <a:cubicBezTo>
                    <a:pt x="134076" y="97129"/>
                    <a:pt x="135582" y="98152"/>
                    <a:pt x="137294" y="98896"/>
                  </a:cubicBezTo>
                  <a:cubicBezTo>
                    <a:pt x="139005" y="99641"/>
                    <a:pt x="140866" y="100013"/>
                    <a:pt x="142875" y="100013"/>
                  </a:cubicBezTo>
                  <a:cubicBezTo>
                    <a:pt x="144884" y="100013"/>
                    <a:pt x="146745" y="99641"/>
                    <a:pt x="148456" y="98896"/>
                  </a:cubicBezTo>
                  <a:cubicBezTo>
                    <a:pt x="150168" y="98152"/>
                    <a:pt x="151674" y="97129"/>
                    <a:pt x="152977" y="95827"/>
                  </a:cubicBezTo>
                  <a:cubicBezTo>
                    <a:pt x="154279" y="94525"/>
                    <a:pt x="155302" y="93018"/>
                    <a:pt x="156046" y="91306"/>
                  </a:cubicBezTo>
                  <a:cubicBezTo>
                    <a:pt x="156790" y="89595"/>
                    <a:pt x="157163" y="87734"/>
                    <a:pt x="157163" y="85725"/>
                  </a:cubicBezTo>
                  <a:cubicBezTo>
                    <a:pt x="157163" y="83716"/>
                    <a:pt x="156790" y="81856"/>
                    <a:pt x="156046" y="80144"/>
                  </a:cubicBezTo>
                  <a:cubicBezTo>
                    <a:pt x="155302" y="78433"/>
                    <a:pt x="154279" y="76926"/>
                    <a:pt x="152977" y="75623"/>
                  </a:cubicBezTo>
                  <a:cubicBezTo>
                    <a:pt x="151674" y="74321"/>
                    <a:pt x="150168" y="73298"/>
                    <a:pt x="148456" y="72554"/>
                  </a:cubicBezTo>
                  <a:cubicBezTo>
                    <a:pt x="146745" y="71810"/>
                    <a:pt x="144884" y="71438"/>
                    <a:pt x="142875" y="71438"/>
                  </a:cubicBezTo>
                  <a:close/>
                  <a:moveTo>
                    <a:pt x="142875" y="57150"/>
                  </a:moveTo>
                  <a:cubicBezTo>
                    <a:pt x="146819" y="57150"/>
                    <a:pt x="150521" y="57894"/>
                    <a:pt x="153981" y="59383"/>
                  </a:cubicBezTo>
                  <a:cubicBezTo>
                    <a:pt x="157442" y="60871"/>
                    <a:pt x="160474" y="62917"/>
                    <a:pt x="163078" y="65522"/>
                  </a:cubicBezTo>
                  <a:cubicBezTo>
                    <a:pt x="165683" y="68126"/>
                    <a:pt x="167729" y="71159"/>
                    <a:pt x="169218" y="74619"/>
                  </a:cubicBezTo>
                  <a:cubicBezTo>
                    <a:pt x="170706" y="78079"/>
                    <a:pt x="171450" y="81781"/>
                    <a:pt x="171450" y="85725"/>
                  </a:cubicBezTo>
                  <a:cubicBezTo>
                    <a:pt x="171450" y="89669"/>
                    <a:pt x="170706" y="93371"/>
                    <a:pt x="169218" y="96831"/>
                  </a:cubicBezTo>
                  <a:cubicBezTo>
                    <a:pt x="167729" y="100292"/>
                    <a:pt x="165683" y="103324"/>
                    <a:pt x="163078" y="105929"/>
                  </a:cubicBezTo>
                  <a:cubicBezTo>
                    <a:pt x="160474" y="108533"/>
                    <a:pt x="157442" y="110579"/>
                    <a:pt x="153981" y="112068"/>
                  </a:cubicBezTo>
                  <a:cubicBezTo>
                    <a:pt x="150521" y="113556"/>
                    <a:pt x="146819" y="114300"/>
                    <a:pt x="142875" y="114300"/>
                  </a:cubicBezTo>
                  <a:cubicBezTo>
                    <a:pt x="138931" y="114300"/>
                    <a:pt x="135229" y="113556"/>
                    <a:pt x="131769" y="112068"/>
                  </a:cubicBezTo>
                  <a:cubicBezTo>
                    <a:pt x="128308" y="110579"/>
                    <a:pt x="125276" y="108533"/>
                    <a:pt x="122672" y="105929"/>
                  </a:cubicBezTo>
                  <a:cubicBezTo>
                    <a:pt x="120067" y="103324"/>
                    <a:pt x="118021" y="100292"/>
                    <a:pt x="116532" y="96831"/>
                  </a:cubicBezTo>
                  <a:cubicBezTo>
                    <a:pt x="115044" y="93371"/>
                    <a:pt x="114300" y="89669"/>
                    <a:pt x="114300" y="85725"/>
                  </a:cubicBezTo>
                  <a:cubicBezTo>
                    <a:pt x="114300" y="81781"/>
                    <a:pt x="115044" y="78079"/>
                    <a:pt x="116532" y="74619"/>
                  </a:cubicBezTo>
                  <a:cubicBezTo>
                    <a:pt x="118021" y="71159"/>
                    <a:pt x="120067" y="68126"/>
                    <a:pt x="122672" y="65522"/>
                  </a:cubicBezTo>
                  <a:cubicBezTo>
                    <a:pt x="125276" y="62917"/>
                    <a:pt x="128308" y="60871"/>
                    <a:pt x="131769" y="59383"/>
                  </a:cubicBezTo>
                  <a:cubicBezTo>
                    <a:pt x="135229" y="57894"/>
                    <a:pt x="138931" y="57150"/>
                    <a:pt x="142875" y="57150"/>
                  </a:cubicBezTo>
                  <a:close/>
                  <a:moveTo>
                    <a:pt x="214201" y="14399"/>
                  </a:moveTo>
                  <a:cubicBezTo>
                    <a:pt x="203783" y="14771"/>
                    <a:pt x="193979" y="15943"/>
                    <a:pt x="184789" y="17915"/>
                  </a:cubicBezTo>
                  <a:cubicBezTo>
                    <a:pt x="175599" y="19887"/>
                    <a:pt x="166855" y="22734"/>
                    <a:pt x="158558" y="26454"/>
                  </a:cubicBezTo>
                  <a:cubicBezTo>
                    <a:pt x="150261" y="30175"/>
                    <a:pt x="142280" y="34770"/>
                    <a:pt x="134615" y="40240"/>
                  </a:cubicBezTo>
                  <a:cubicBezTo>
                    <a:pt x="126950" y="45709"/>
                    <a:pt x="119397" y="52090"/>
                    <a:pt x="111956" y="59383"/>
                  </a:cubicBezTo>
                  <a:cubicBezTo>
                    <a:pt x="104589" y="66601"/>
                    <a:pt x="97855" y="74210"/>
                    <a:pt x="91753" y="82209"/>
                  </a:cubicBezTo>
                  <a:cubicBezTo>
                    <a:pt x="85651" y="90209"/>
                    <a:pt x="79921" y="98599"/>
                    <a:pt x="74563" y="107380"/>
                  </a:cubicBezTo>
                  <a:lnTo>
                    <a:pt x="121221" y="154037"/>
                  </a:lnTo>
                  <a:cubicBezTo>
                    <a:pt x="130001" y="148679"/>
                    <a:pt x="138373" y="142931"/>
                    <a:pt x="146335" y="136792"/>
                  </a:cubicBezTo>
                  <a:cubicBezTo>
                    <a:pt x="154298" y="130653"/>
                    <a:pt x="161888" y="123862"/>
                    <a:pt x="169106" y="116421"/>
                  </a:cubicBezTo>
                  <a:cubicBezTo>
                    <a:pt x="176473" y="109054"/>
                    <a:pt x="182891" y="101557"/>
                    <a:pt x="188361" y="93929"/>
                  </a:cubicBezTo>
                  <a:cubicBezTo>
                    <a:pt x="193830" y="86302"/>
                    <a:pt x="198425" y="78340"/>
                    <a:pt x="202146" y="70042"/>
                  </a:cubicBezTo>
                  <a:cubicBezTo>
                    <a:pt x="205867" y="61745"/>
                    <a:pt x="208713" y="53002"/>
                    <a:pt x="210685" y="43811"/>
                  </a:cubicBezTo>
                  <a:cubicBezTo>
                    <a:pt x="212657" y="34621"/>
                    <a:pt x="213829" y="24817"/>
                    <a:pt x="214201" y="14399"/>
                  </a:cubicBezTo>
                  <a:close/>
                  <a:moveTo>
                    <a:pt x="221456" y="0"/>
                  </a:moveTo>
                  <a:lnTo>
                    <a:pt x="228600" y="0"/>
                  </a:lnTo>
                  <a:lnTo>
                    <a:pt x="228600" y="7144"/>
                  </a:lnTo>
                  <a:cubicBezTo>
                    <a:pt x="228600" y="20687"/>
                    <a:pt x="227391" y="33338"/>
                    <a:pt x="224972" y="45095"/>
                  </a:cubicBezTo>
                  <a:cubicBezTo>
                    <a:pt x="222554" y="56852"/>
                    <a:pt x="218889" y="67977"/>
                    <a:pt x="213978" y="78470"/>
                  </a:cubicBezTo>
                  <a:cubicBezTo>
                    <a:pt x="209066" y="88962"/>
                    <a:pt x="202890" y="98952"/>
                    <a:pt x="195449" y="108440"/>
                  </a:cubicBezTo>
                  <a:cubicBezTo>
                    <a:pt x="188007" y="117928"/>
                    <a:pt x="179301" y="127174"/>
                    <a:pt x="169329" y="136178"/>
                  </a:cubicBezTo>
                  <a:lnTo>
                    <a:pt x="148010" y="200025"/>
                  </a:lnTo>
                  <a:lnTo>
                    <a:pt x="114300" y="200025"/>
                  </a:lnTo>
                  <a:lnTo>
                    <a:pt x="114300" y="174687"/>
                  </a:lnTo>
                  <a:cubicBezTo>
                    <a:pt x="104031" y="180715"/>
                    <a:pt x="93650" y="186519"/>
                    <a:pt x="83158" y="192100"/>
                  </a:cubicBezTo>
                  <a:lnTo>
                    <a:pt x="36500" y="145442"/>
                  </a:lnTo>
                  <a:cubicBezTo>
                    <a:pt x="42081" y="134950"/>
                    <a:pt x="47885" y="124569"/>
                    <a:pt x="53913" y="114300"/>
                  </a:cubicBezTo>
                  <a:lnTo>
                    <a:pt x="28575" y="114300"/>
                  </a:lnTo>
                  <a:lnTo>
                    <a:pt x="28575" y="80591"/>
                  </a:lnTo>
                  <a:lnTo>
                    <a:pt x="92422" y="59383"/>
                  </a:lnTo>
                  <a:cubicBezTo>
                    <a:pt x="101426" y="49337"/>
                    <a:pt x="110672" y="40593"/>
                    <a:pt x="120160" y="33152"/>
                  </a:cubicBezTo>
                  <a:cubicBezTo>
                    <a:pt x="129648" y="25710"/>
                    <a:pt x="139638" y="19534"/>
                    <a:pt x="150130" y="14622"/>
                  </a:cubicBezTo>
                  <a:cubicBezTo>
                    <a:pt x="160623" y="9711"/>
                    <a:pt x="171748" y="6046"/>
                    <a:pt x="183505" y="3628"/>
                  </a:cubicBezTo>
                  <a:cubicBezTo>
                    <a:pt x="195263" y="1209"/>
                    <a:pt x="207913" y="0"/>
                    <a:pt x="22145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3" name="Freeform: Shape 132">
              <a:extLst>
                <a:ext uri="{FF2B5EF4-FFF2-40B4-BE49-F238E27FC236}">
                  <a16:creationId xmlns:a16="http://schemas.microsoft.com/office/drawing/2014/main" id="{D11D4556-49E1-413A-9BC3-12DD88BEF3D3}"/>
                </a:ext>
              </a:extLst>
            </p:cNvPr>
            <p:cNvSpPr/>
            <p:nvPr/>
          </p:nvSpPr>
          <p:spPr>
            <a:xfrm>
              <a:off x="8590351" y="5055184"/>
              <a:ext cx="404179" cy="479861"/>
            </a:xfrm>
            <a:custGeom>
              <a:avLst/>
              <a:gdLst/>
              <a:ahLst/>
              <a:cxnLst/>
              <a:rect l="l" t="t" r="r" b="b"/>
              <a:pathLst>
                <a:path w="192546" h="228600">
                  <a:moveTo>
                    <a:pt x="33709" y="171450"/>
                  </a:moveTo>
                  <a:lnTo>
                    <a:pt x="15292" y="203485"/>
                  </a:lnTo>
                  <a:cubicBezTo>
                    <a:pt x="14622" y="204602"/>
                    <a:pt x="14287" y="205829"/>
                    <a:pt x="14287" y="207169"/>
                  </a:cubicBezTo>
                  <a:cubicBezTo>
                    <a:pt x="14287" y="209104"/>
                    <a:pt x="14975" y="210778"/>
                    <a:pt x="16352" y="212192"/>
                  </a:cubicBezTo>
                  <a:cubicBezTo>
                    <a:pt x="17729" y="213606"/>
                    <a:pt x="19422" y="214313"/>
                    <a:pt x="21431" y="214313"/>
                  </a:cubicBezTo>
                  <a:lnTo>
                    <a:pt x="171115" y="214313"/>
                  </a:lnTo>
                  <a:cubicBezTo>
                    <a:pt x="173050" y="214313"/>
                    <a:pt x="174705" y="213606"/>
                    <a:pt x="176082" y="212192"/>
                  </a:cubicBezTo>
                  <a:cubicBezTo>
                    <a:pt x="177459" y="210778"/>
                    <a:pt x="178147" y="209104"/>
                    <a:pt x="178147" y="207169"/>
                  </a:cubicBezTo>
                  <a:cubicBezTo>
                    <a:pt x="178147" y="206425"/>
                    <a:pt x="178054" y="205774"/>
                    <a:pt x="177868" y="205216"/>
                  </a:cubicBezTo>
                  <a:cubicBezTo>
                    <a:pt x="177682" y="204657"/>
                    <a:pt x="177403" y="204081"/>
                    <a:pt x="177031" y="203485"/>
                  </a:cubicBezTo>
                  <a:lnTo>
                    <a:pt x="158725" y="171450"/>
                  </a:lnTo>
                  <a:close/>
                  <a:moveTo>
                    <a:pt x="81930" y="14288"/>
                  </a:moveTo>
                  <a:lnTo>
                    <a:pt x="81930" y="81707"/>
                  </a:lnTo>
                  <a:cubicBezTo>
                    <a:pt x="81930" y="85651"/>
                    <a:pt x="80925" y="89334"/>
                    <a:pt x="78916" y="92757"/>
                  </a:cubicBezTo>
                  <a:lnTo>
                    <a:pt x="41969" y="157163"/>
                  </a:lnTo>
                  <a:lnTo>
                    <a:pt x="150465" y="157163"/>
                  </a:lnTo>
                  <a:lnTo>
                    <a:pt x="113518" y="92757"/>
                  </a:lnTo>
                  <a:cubicBezTo>
                    <a:pt x="111509" y="89334"/>
                    <a:pt x="110505" y="85651"/>
                    <a:pt x="110505" y="81707"/>
                  </a:cubicBezTo>
                  <a:lnTo>
                    <a:pt x="110505" y="14288"/>
                  </a:lnTo>
                  <a:close/>
                  <a:moveTo>
                    <a:pt x="53355" y="0"/>
                  </a:moveTo>
                  <a:lnTo>
                    <a:pt x="139080" y="0"/>
                  </a:lnTo>
                  <a:lnTo>
                    <a:pt x="139080" y="14288"/>
                  </a:lnTo>
                  <a:lnTo>
                    <a:pt x="124792" y="14288"/>
                  </a:lnTo>
                  <a:lnTo>
                    <a:pt x="124792" y="81707"/>
                  </a:lnTo>
                  <a:cubicBezTo>
                    <a:pt x="124792" y="83121"/>
                    <a:pt x="125164" y="84423"/>
                    <a:pt x="125908" y="85614"/>
                  </a:cubicBezTo>
                  <a:lnTo>
                    <a:pt x="189421" y="196230"/>
                  </a:lnTo>
                  <a:cubicBezTo>
                    <a:pt x="190462" y="197942"/>
                    <a:pt x="191244" y="199690"/>
                    <a:pt x="191765" y="201476"/>
                  </a:cubicBezTo>
                  <a:cubicBezTo>
                    <a:pt x="192286" y="203262"/>
                    <a:pt x="192546" y="205160"/>
                    <a:pt x="192546" y="207169"/>
                  </a:cubicBezTo>
                  <a:cubicBezTo>
                    <a:pt x="192546" y="210145"/>
                    <a:pt x="191988" y="212936"/>
                    <a:pt x="190872" y="215540"/>
                  </a:cubicBezTo>
                  <a:cubicBezTo>
                    <a:pt x="189755" y="218145"/>
                    <a:pt x="188230" y="220415"/>
                    <a:pt x="186295" y="222349"/>
                  </a:cubicBezTo>
                  <a:cubicBezTo>
                    <a:pt x="184360" y="224284"/>
                    <a:pt x="182091" y="225810"/>
                    <a:pt x="179486" y="226926"/>
                  </a:cubicBezTo>
                  <a:cubicBezTo>
                    <a:pt x="176882" y="228042"/>
                    <a:pt x="174091" y="228600"/>
                    <a:pt x="171115" y="228600"/>
                  </a:cubicBezTo>
                  <a:lnTo>
                    <a:pt x="21431" y="228600"/>
                  </a:lnTo>
                  <a:cubicBezTo>
                    <a:pt x="18454" y="228600"/>
                    <a:pt x="15664" y="228042"/>
                    <a:pt x="13059" y="226926"/>
                  </a:cubicBezTo>
                  <a:cubicBezTo>
                    <a:pt x="10455" y="225810"/>
                    <a:pt x="8185" y="224284"/>
                    <a:pt x="6250" y="222349"/>
                  </a:cubicBezTo>
                  <a:cubicBezTo>
                    <a:pt x="4316" y="220415"/>
                    <a:pt x="2790" y="218145"/>
                    <a:pt x="1674" y="215540"/>
                  </a:cubicBezTo>
                  <a:cubicBezTo>
                    <a:pt x="558" y="212936"/>
                    <a:pt x="0" y="210145"/>
                    <a:pt x="0" y="207169"/>
                  </a:cubicBezTo>
                  <a:cubicBezTo>
                    <a:pt x="0" y="205160"/>
                    <a:pt x="241" y="203262"/>
                    <a:pt x="725" y="201476"/>
                  </a:cubicBezTo>
                  <a:cubicBezTo>
                    <a:pt x="1209" y="199690"/>
                    <a:pt x="1972" y="197942"/>
                    <a:pt x="3013" y="196230"/>
                  </a:cubicBezTo>
                  <a:lnTo>
                    <a:pt x="66526" y="85502"/>
                  </a:lnTo>
                  <a:cubicBezTo>
                    <a:pt x="67270" y="84460"/>
                    <a:pt x="67642" y="83195"/>
                    <a:pt x="67642" y="81707"/>
                  </a:cubicBezTo>
                  <a:lnTo>
                    <a:pt x="67642" y="14288"/>
                  </a:lnTo>
                  <a:lnTo>
                    <a:pt x="53355" y="142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4" name="Freeform: Shape 133">
              <a:extLst>
                <a:ext uri="{FF2B5EF4-FFF2-40B4-BE49-F238E27FC236}">
                  <a16:creationId xmlns:a16="http://schemas.microsoft.com/office/drawing/2014/main" id="{F38CD343-FFF8-4EDF-9685-B6CDCF5A87E6}"/>
                </a:ext>
              </a:extLst>
            </p:cNvPr>
            <p:cNvSpPr/>
            <p:nvPr/>
          </p:nvSpPr>
          <p:spPr>
            <a:xfrm>
              <a:off x="10239838" y="5071412"/>
              <a:ext cx="479862" cy="449870"/>
            </a:xfrm>
            <a:custGeom>
              <a:avLst/>
              <a:gdLst/>
              <a:ahLst/>
              <a:cxnLst/>
              <a:rect l="l" t="t" r="r" b="b"/>
              <a:pathLst>
                <a:path w="228600" h="214312">
                  <a:moveTo>
                    <a:pt x="171450" y="100012"/>
                  </a:moveTo>
                  <a:cubicBezTo>
                    <a:pt x="167506" y="100012"/>
                    <a:pt x="163804" y="100756"/>
                    <a:pt x="160344" y="102245"/>
                  </a:cubicBezTo>
                  <a:cubicBezTo>
                    <a:pt x="156883" y="103733"/>
                    <a:pt x="153851" y="105779"/>
                    <a:pt x="151247" y="108384"/>
                  </a:cubicBezTo>
                  <a:cubicBezTo>
                    <a:pt x="148642" y="110988"/>
                    <a:pt x="146596" y="114021"/>
                    <a:pt x="145107" y="117481"/>
                  </a:cubicBezTo>
                  <a:cubicBezTo>
                    <a:pt x="143619" y="120941"/>
                    <a:pt x="142875" y="124643"/>
                    <a:pt x="142875" y="128587"/>
                  </a:cubicBezTo>
                  <a:cubicBezTo>
                    <a:pt x="142875" y="132531"/>
                    <a:pt x="143619" y="136233"/>
                    <a:pt x="145107" y="139694"/>
                  </a:cubicBezTo>
                  <a:cubicBezTo>
                    <a:pt x="146596" y="143154"/>
                    <a:pt x="148642" y="146186"/>
                    <a:pt x="151247" y="148791"/>
                  </a:cubicBezTo>
                  <a:cubicBezTo>
                    <a:pt x="153851" y="151395"/>
                    <a:pt x="156883" y="153442"/>
                    <a:pt x="160344" y="154930"/>
                  </a:cubicBezTo>
                  <a:cubicBezTo>
                    <a:pt x="163804" y="156418"/>
                    <a:pt x="167506" y="157162"/>
                    <a:pt x="171450" y="157162"/>
                  </a:cubicBezTo>
                  <a:cubicBezTo>
                    <a:pt x="175394" y="157162"/>
                    <a:pt x="179096" y="156418"/>
                    <a:pt x="182556" y="154930"/>
                  </a:cubicBezTo>
                  <a:cubicBezTo>
                    <a:pt x="186017" y="153442"/>
                    <a:pt x="189049" y="151395"/>
                    <a:pt x="191653" y="148791"/>
                  </a:cubicBezTo>
                  <a:cubicBezTo>
                    <a:pt x="194258" y="146186"/>
                    <a:pt x="196304" y="143154"/>
                    <a:pt x="197793" y="139694"/>
                  </a:cubicBezTo>
                  <a:cubicBezTo>
                    <a:pt x="199281" y="136233"/>
                    <a:pt x="200025" y="132531"/>
                    <a:pt x="200025" y="128587"/>
                  </a:cubicBezTo>
                  <a:cubicBezTo>
                    <a:pt x="200025" y="124643"/>
                    <a:pt x="199281" y="120941"/>
                    <a:pt x="197793" y="117481"/>
                  </a:cubicBezTo>
                  <a:cubicBezTo>
                    <a:pt x="196304" y="114021"/>
                    <a:pt x="194258" y="110988"/>
                    <a:pt x="191653" y="108384"/>
                  </a:cubicBezTo>
                  <a:cubicBezTo>
                    <a:pt x="189049" y="105779"/>
                    <a:pt x="186017" y="103733"/>
                    <a:pt x="182556" y="102245"/>
                  </a:cubicBezTo>
                  <a:cubicBezTo>
                    <a:pt x="179096" y="100756"/>
                    <a:pt x="175394" y="100012"/>
                    <a:pt x="171450" y="100012"/>
                  </a:cubicBezTo>
                  <a:close/>
                  <a:moveTo>
                    <a:pt x="171450" y="85725"/>
                  </a:moveTo>
                  <a:cubicBezTo>
                    <a:pt x="177329" y="85725"/>
                    <a:pt x="182873" y="86841"/>
                    <a:pt x="188082" y="89073"/>
                  </a:cubicBezTo>
                  <a:cubicBezTo>
                    <a:pt x="193291" y="91306"/>
                    <a:pt x="197848" y="94375"/>
                    <a:pt x="201755" y="98282"/>
                  </a:cubicBezTo>
                  <a:cubicBezTo>
                    <a:pt x="205662" y="102189"/>
                    <a:pt x="208731" y="106747"/>
                    <a:pt x="210964" y="111956"/>
                  </a:cubicBezTo>
                  <a:cubicBezTo>
                    <a:pt x="213196" y="117165"/>
                    <a:pt x="214313" y="122709"/>
                    <a:pt x="214313" y="128587"/>
                  </a:cubicBezTo>
                  <a:cubicBezTo>
                    <a:pt x="214313" y="135508"/>
                    <a:pt x="212768" y="142000"/>
                    <a:pt x="209680" y="148065"/>
                  </a:cubicBezTo>
                  <a:cubicBezTo>
                    <a:pt x="206592" y="154130"/>
                    <a:pt x="202257" y="159171"/>
                    <a:pt x="196676" y="163190"/>
                  </a:cubicBezTo>
                  <a:cubicBezTo>
                    <a:pt x="201588" y="165571"/>
                    <a:pt x="205997" y="168566"/>
                    <a:pt x="209903" y="172175"/>
                  </a:cubicBezTo>
                  <a:cubicBezTo>
                    <a:pt x="213810" y="175784"/>
                    <a:pt x="217159" y="179803"/>
                    <a:pt x="219949" y="184230"/>
                  </a:cubicBezTo>
                  <a:cubicBezTo>
                    <a:pt x="222740" y="188658"/>
                    <a:pt x="224879" y="193420"/>
                    <a:pt x="226368" y="198518"/>
                  </a:cubicBezTo>
                  <a:cubicBezTo>
                    <a:pt x="227856" y="203615"/>
                    <a:pt x="228600" y="208880"/>
                    <a:pt x="228600" y="214312"/>
                  </a:cubicBezTo>
                  <a:lnTo>
                    <a:pt x="214313" y="214312"/>
                  </a:lnTo>
                  <a:cubicBezTo>
                    <a:pt x="214313" y="208434"/>
                    <a:pt x="213178" y="202890"/>
                    <a:pt x="210908" y="197681"/>
                  </a:cubicBezTo>
                  <a:cubicBezTo>
                    <a:pt x="208638" y="192472"/>
                    <a:pt x="205569" y="187932"/>
                    <a:pt x="201699" y="184063"/>
                  </a:cubicBezTo>
                  <a:cubicBezTo>
                    <a:pt x="197830" y="180193"/>
                    <a:pt x="193291" y="177124"/>
                    <a:pt x="188082" y="174854"/>
                  </a:cubicBezTo>
                  <a:cubicBezTo>
                    <a:pt x="182873" y="172585"/>
                    <a:pt x="177329" y="171450"/>
                    <a:pt x="171450" y="171450"/>
                  </a:cubicBezTo>
                  <a:cubicBezTo>
                    <a:pt x="165571" y="171450"/>
                    <a:pt x="160027" y="172585"/>
                    <a:pt x="154818" y="174854"/>
                  </a:cubicBezTo>
                  <a:cubicBezTo>
                    <a:pt x="149609" y="177124"/>
                    <a:pt x="145070" y="180193"/>
                    <a:pt x="141201" y="184063"/>
                  </a:cubicBezTo>
                  <a:cubicBezTo>
                    <a:pt x="137331" y="187932"/>
                    <a:pt x="134262" y="192472"/>
                    <a:pt x="131992" y="197681"/>
                  </a:cubicBezTo>
                  <a:cubicBezTo>
                    <a:pt x="129722" y="202890"/>
                    <a:pt x="128588" y="208434"/>
                    <a:pt x="128588" y="214312"/>
                  </a:cubicBezTo>
                  <a:lnTo>
                    <a:pt x="114300" y="214312"/>
                  </a:lnTo>
                  <a:cubicBezTo>
                    <a:pt x="114300" y="208880"/>
                    <a:pt x="115044" y="203615"/>
                    <a:pt x="116532" y="198518"/>
                  </a:cubicBezTo>
                  <a:cubicBezTo>
                    <a:pt x="118021" y="193420"/>
                    <a:pt x="120160" y="188658"/>
                    <a:pt x="122951" y="184230"/>
                  </a:cubicBezTo>
                  <a:cubicBezTo>
                    <a:pt x="125741" y="179803"/>
                    <a:pt x="129090" y="175784"/>
                    <a:pt x="132997" y="172175"/>
                  </a:cubicBezTo>
                  <a:cubicBezTo>
                    <a:pt x="136903" y="168566"/>
                    <a:pt x="141312" y="165571"/>
                    <a:pt x="146224" y="163190"/>
                  </a:cubicBezTo>
                  <a:cubicBezTo>
                    <a:pt x="140643" y="159171"/>
                    <a:pt x="136308" y="154130"/>
                    <a:pt x="133220" y="148065"/>
                  </a:cubicBezTo>
                  <a:cubicBezTo>
                    <a:pt x="130132" y="142000"/>
                    <a:pt x="128588" y="135508"/>
                    <a:pt x="128588" y="128587"/>
                  </a:cubicBezTo>
                  <a:cubicBezTo>
                    <a:pt x="128588" y="122709"/>
                    <a:pt x="129704" y="117165"/>
                    <a:pt x="131936" y="111956"/>
                  </a:cubicBezTo>
                  <a:cubicBezTo>
                    <a:pt x="134169" y="106747"/>
                    <a:pt x="137238" y="102189"/>
                    <a:pt x="141145" y="98282"/>
                  </a:cubicBezTo>
                  <a:cubicBezTo>
                    <a:pt x="145052" y="94375"/>
                    <a:pt x="149591" y="91306"/>
                    <a:pt x="154763" y="89073"/>
                  </a:cubicBezTo>
                  <a:cubicBezTo>
                    <a:pt x="159934" y="86841"/>
                    <a:pt x="165497" y="85725"/>
                    <a:pt x="171450" y="85725"/>
                  </a:cubicBezTo>
                  <a:close/>
                  <a:moveTo>
                    <a:pt x="0" y="0"/>
                  </a:moveTo>
                  <a:lnTo>
                    <a:pt x="228600" y="0"/>
                  </a:lnTo>
                  <a:lnTo>
                    <a:pt x="228600" y="114300"/>
                  </a:lnTo>
                  <a:cubicBezTo>
                    <a:pt x="228600" y="110728"/>
                    <a:pt x="228265" y="107602"/>
                    <a:pt x="227595" y="104924"/>
                  </a:cubicBezTo>
                  <a:cubicBezTo>
                    <a:pt x="226926" y="102245"/>
                    <a:pt x="225977" y="99752"/>
                    <a:pt x="224749" y="97445"/>
                  </a:cubicBezTo>
                  <a:cubicBezTo>
                    <a:pt x="223521" y="95138"/>
                    <a:pt x="222033" y="92906"/>
                    <a:pt x="220284" y="90748"/>
                  </a:cubicBezTo>
                  <a:cubicBezTo>
                    <a:pt x="218535" y="88590"/>
                    <a:pt x="216545" y="86246"/>
                    <a:pt x="214313" y="83716"/>
                  </a:cubicBezTo>
                  <a:lnTo>
                    <a:pt x="214313" y="14287"/>
                  </a:lnTo>
                  <a:lnTo>
                    <a:pt x="14288" y="14287"/>
                  </a:lnTo>
                  <a:lnTo>
                    <a:pt x="14288" y="142875"/>
                  </a:lnTo>
                  <a:lnTo>
                    <a:pt x="42863" y="142875"/>
                  </a:lnTo>
                  <a:lnTo>
                    <a:pt x="42863" y="172678"/>
                  </a:lnTo>
                  <a:lnTo>
                    <a:pt x="72665" y="142875"/>
                  </a:lnTo>
                  <a:lnTo>
                    <a:pt x="116198" y="142875"/>
                  </a:lnTo>
                  <a:cubicBezTo>
                    <a:pt x="116793" y="145405"/>
                    <a:pt x="117593" y="147860"/>
                    <a:pt x="118597" y="150242"/>
                  </a:cubicBezTo>
                  <a:cubicBezTo>
                    <a:pt x="119602" y="152623"/>
                    <a:pt x="120737" y="154930"/>
                    <a:pt x="122002" y="157162"/>
                  </a:cubicBezTo>
                  <a:lnTo>
                    <a:pt x="78581" y="157162"/>
                  </a:lnTo>
                  <a:lnTo>
                    <a:pt x="28575" y="207168"/>
                  </a:lnTo>
                  <a:lnTo>
                    <a:pt x="28575" y="157162"/>
                  </a:lnTo>
                  <a:lnTo>
                    <a:pt x="0" y="1571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49" name="TextBox 48">
              <a:extLst>
                <a:ext uri="{FF2B5EF4-FFF2-40B4-BE49-F238E27FC236}">
                  <a16:creationId xmlns:a16="http://schemas.microsoft.com/office/drawing/2014/main" id="{B3BF89FA-228A-497F-BBAF-4EA99CC6979F}"/>
                </a:ext>
              </a:extLst>
            </p:cNvPr>
            <p:cNvSpPr txBox="1"/>
            <p:nvPr/>
          </p:nvSpPr>
          <p:spPr>
            <a:xfrm>
              <a:off x="1796961" y="5118152"/>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Plan</a:t>
              </a:r>
            </a:p>
          </p:txBody>
        </p:sp>
        <p:sp>
          <p:nvSpPr>
            <p:cNvPr id="129" name="Freeform: Shape 128">
              <a:extLst>
                <a:ext uri="{FF2B5EF4-FFF2-40B4-BE49-F238E27FC236}">
                  <a16:creationId xmlns:a16="http://schemas.microsoft.com/office/drawing/2014/main" id="{AA90B656-C656-43A5-A560-EBE4B99EFA14}"/>
                </a:ext>
              </a:extLst>
            </p:cNvPr>
            <p:cNvSpPr/>
            <p:nvPr/>
          </p:nvSpPr>
          <p:spPr>
            <a:xfrm>
              <a:off x="1310283" y="5013600"/>
              <a:ext cx="479861" cy="471192"/>
            </a:xfrm>
            <a:custGeom>
              <a:avLst/>
              <a:gdLst/>
              <a:ahLst/>
              <a:cxnLst/>
              <a:rect l="l" t="t" r="r" b="b"/>
              <a:pathLst>
                <a:path w="228600" h="224470">
                  <a:moveTo>
                    <a:pt x="57150" y="148903"/>
                  </a:moveTo>
                  <a:lnTo>
                    <a:pt x="57150" y="167320"/>
                  </a:lnTo>
                  <a:lnTo>
                    <a:pt x="75568" y="167320"/>
                  </a:lnTo>
                  <a:close/>
                  <a:moveTo>
                    <a:pt x="42863" y="114300"/>
                  </a:moveTo>
                  <a:lnTo>
                    <a:pt x="110170" y="181608"/>
                  </a:lnTo>
                  <a:lnTo>
                    <a:pt x="42863" y="181608"/>
                  </a:lnTo>
                  <a:close/>
                  <a:moveTo>
                    <a:pt x="14288" y="34603"/>
                  </a:moveTo>
                  <a:lnTo>
                    <a:pt x="14288" y="210183"/>
                  </a:lnTo>
                  <a:lnTo>
                    <a:pt x="189867" y="210183"/>
                  </a:lnTo>
                  <a:close/>
                  <a:moveTo>
                    <a:pt x="157163" y="24445"/>
                  </a:moveTo>
                  <a:lnTo>
                    <a:pt x="157163" y="38733"/>
                  </a:lnTo>
                  <a:lnTo>
                    <a:pt x="185738" y="38733"/>
                  </a:lnTo>
                  <a:lnTo>
                    <a:pt x="185738" y="53020"/>
                  </a:lnTo>
                  <a:lnTo>
                    <a:pt x="157163" y="53020"/>
                  </a:lnTo>
                  <a:lnTo>
                    <a:pt x="157163" y="67308"/>
                  </a:lnTo>
                  <a:lnTo>
                    <a:pt x="185738" y="67308"/>
                  </a:lnTo>
                  <a:lnTo>
                    <a:pt x="185738" y="81595"/>
                  </a:lnTo>
                  <a:lnTo>
                    <a:pt x="157163" y="81595"/>
                  </a:lnTo>
                  <a:lnTo>
                    <a:pt x="157163" y="95883"/>
                  </a:lnTo>
                  <a:lnTo>
                    <a:pt x="200025" y="95883"/>
                  </a:lnTo>
                  <a:lnTo>
                    <a:pt x="200025" y="110170"/>
                  </a:lnTo>
                  <a:lnTo>
                    <a:pt x="157163" y="110170"/>
                  </a:lnTo>
                  <a:lnTo>
                    <a:pt x="157163" y="124458"/>
                  </a:lnTo>
                  <a:lnTo>
                    <a:pt x="185738" y="124458"/>
                  </a:lnTo>
                  <a:lnTo>
                    <a:pt x="185738" y="138745"/>
                  </a:lnTo>
                  <a:lnTo>
                    <a:pt x="157163" y="138745"/>
                  </a:lnTo>
                  <a:lnTo>
                    <a:pt x="157163" y="153033"/>
                  </a:lnTo>
                  <a:lnTo>
                    <a:pt x="185738" y="153033"/>
                  </a:lnTo>
                  <a:lnTo>
                    <a:pt x="185738" y="167320"/>
                  </a:lnTo>
                  <a:lnTo>
                    <a:pt x="167320" y="167320"/>
                  </a:lnTo>
                  <a:lnTo>
                    <a:pt x="181608" y="181608"/>
                  </a:lnTo>
                  <a:lnTo>
                    <a:pt x="200025" y="181608"/>
                  </a:lnTo>
                  <a:lnTo>
                    <a:pt x="200025" y="195895"/>
                  </a:lnTo>
                  <a:lnTo>
                    <a:pt x="195895" y="195895"/>
                  </a:lnTo>
                  <a:lnTo>
                    <a:pt x="210183" y="210183"/>
                  </a:lnTo>
                  <a:lnTo>
                    <a:pt x="214313" y="210183"/>
                  </a:lnTo>
                  <a:lnTo>
                    <a:pt x="214313" y="24445"/>
                  </a:lnTo>
                  <a:close/>
                  <a:moveTo>
                    <a:pt x="0" y="0"/>
                  </a:moveTo>
                  <a:lnTo>
                    <a:pt x="142875" y="142875"/>
                  </a:lnTo>
                  <a:lnTo>
                    <a:pt x="142875" y="10158"/>
                  </a:lnTo>
                  <a:lnTo>
                    <a:pt x="228600" y="10158"/>
                  </a:lnTo>
                  <a:lnTo>
                    <a:pt x="228600" y="224470"/>
                  </a:lnTo>
                  <a:lnTo>
                    <a:pt x="0" y="224470"/>
                  </a:ln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1405371">
                <a:lnSpc>
                  <a:spcPct val="90000"/>
                </a:lnSpc>
                <a:spcBef>
                  <a:spcPct val="0"/>
                </a:spcBef>
                <a:spcAft>
                  <a:spcPct val="35000"/>
                </a:spcAft>
              </a:pPr>
              <a:r>
                <a:rPr lang="en-US" sz="1836" dirty="0">
                  <a:solidFill>
                    <a:prstClr val="black"/>
                  </a:solidFill>
                  <a:latin typeface="Full MDL2 Assets" panose="050A0102010101010101" pitchFamily="18" charset="0"/>
                </a:rPr>
                <a:t> </a:t>
              </a:r>
            </a:p>
          </p:txBody>
        </p:sp>
        <p:grpSp>
          <p:nvGrpSpPr>
            <p:cNvPr id="41" name="Group 40">
              <a:extLst>
                <a:ext uri="{FF2B5EF4-FFF2-40B4-BE49-F238E27FC236}">
                  <a16:creationId xmlns:a16="http://schemas.microsoft.com/office/drawing/2014/main" id="{AF6D177E-0B68-4C71-A9F8-AE71D4E10CBC}"/>
                </a:ext>
              </a:extLst>
            </p:cNvPr>
            <p:cNvGrpSpPr/>
            <p:nvPr/>
          </p:nvGrpSpPr>
          <p:grpSpPr>
            <a:xfrm>
              <a:off x="724782" y="4687674"/>
              <a:ext cx="4654302" cy="747522"/>
              <a:chOff x="672180" y="2312835"/>
              <a:chExt cx="4563455" cy="732931"/>
            </a:xfrm>
            <a:solidFill>
              <a:schemeClr val="tx1"/>
            </a:solidFill>
          </p:grpSpPr>
          <p:sp>
            <p:nvSpPr>
              <p:cNvPr id="36" name="Arrow: Bent 35">
                <a:extLst>
                  <a:ext uri="{FF2B5EF4-FFF2-40B4-BE49-F238E27FC236}">
                    <a16:creationId xmlns:a16="http://schemas.microsoft.com/office/drawing/2014/main" id="{F4F8964D-6026-4AEF-8960-1807AC38B275}"/>
                  </a:ext>
                </a:extLst>
              </p:cNvPr>
              <p:cNvSpPr/>
              <p:nvPr/>
            </p:nvSpPr>
            <p:spPr>
              <a:xfrm rot="10800000" flipH="1">
                <a:off x="672181" y="2579235"/>
                <a:ext cx="513184"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sp>
            <p:nvSpPr>
              <p:cNvPr id="40" name="Arrow: Bent 39">
                <a:extLst>
                  <a:ext uri="{FF2B5EF4-FFF2-40B4-BE49-F238E27FC236}">
                    <a16:creationId xmlns:a16="http://schemas.microsoft.com/office/drawing/2014/main" id="{A6A5A878-9693-4F53-843F-C73B4A1CCEC8}"/>
                  </a:ext>
                </a:extLst>
              </p:cNvPr>
              <p:cNvSpPr/>
              <p:nvPr/>
            </p:nvSpPr>
            <p:spPr>
              <a:xfrm>
                <a:off x="672180" y="2312835"/>
                <a:ext cx="4563455" cy="410309"/>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3455" h="410309">
                    <a:moveTo>
                      <a:pt x="0" y="410309"/>
                    </a:moveTo>
                    <a:lnTo>
                      <a:pt x="0" y="206202"/>
                    </a:lnTo>
                    <a:cubicBezTo>
                      <a:pt x="0" y="93477"/>
                      <a:pt x="91382" y="2095"/>
                      <a:pt x="204107" y="2095"/>
                    </a:cubicBezTo>
                    <a:lnTo>
                      <a:pt x="396551" y="2094"/>
                    </a:lnTo>
                    <a:lnTo>
                      <a:pt x="605243" y="1441"/>
                    </a:lnTo>
                    <a:lnTo>
                      <a:pt x="4563455" y="0"/>
                    </a:lnTo>
                    <a:cubicBezTo>
                      <a:pt x="4563021" y="37962"/>
                      <a:pt x="4439018" y="81417"/>
                      <a:pt x="4438584" y="119379"/>
                    </a:cubicBezTo>
                    <a:lnTo>
                      <a:pt x="396551" y="118727"/>
                    </a:lnTo>
                    <a:lnTo>
                      <a:pt x="204107" y="118727"/>
                    </a:lnTo>
                    <a:cubicBezTo>
                      <a:pt x="155796" y="118727"/>
                      <a:pt x="116632" y="157891"/>
                      <a:pt x="116632" y="206202"/>
                    </a:cubicBezTo>
                    <a:cubicBezTo>
                      <a:pt x="116632" y="274238"/>
                      <a:pt x="116633" y="342273"/>
                      <a:pt x="116633" y="410309"/>
                    </a:cubicBezTo>
                    <a:lnTo>
                      <a:pt x="0" y="410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grpSp>
      </p:grpSp>
      <p:sp>
        <p:nvSpPr>
          <p:cNvPr id="117" name="Title 1">
            <a:extLst>
              <a:ext uri="{FF2B5EF4-FFF2-40B4-BE49-F238E27FC236}">
                <a16:creationId xmlns:a16="http://schemas.microsoft.com/office/drawing/2014/main" id="{EAB852CE-7BE0-474E-A81D-95131A60F805}"/>
              </a:ext>
            </a:extLst>
          </p:cNvPr>
          <p:cNvSpPr txBox="1"/>
          <p:nvPr/>
        </p:nvSpPr>
        <p:spPr>
          <a:xfrm>
            <a:off x="481917" y="380111"/>
            <a:ext cx="8578634" cy="862581"/>
          </a:xfrm>
          <a:prstGeom prst="rect">
            <a:avLst/>
          </a:prstGeom>
          <a:noFill/>
        </p:spPr>
        <p:txBody>
          <a:bodyPr wrap="square" rtlCol="0">
            <a:spAutoFit/>
          </a:bodyPr>
          <a:lstStyle/>
          <a:p>
            <a:pPr defTabSz="932597" fontAlgn="base"/>
            <a:r>
              <a:rPr lang="en-US" sz="4896" dirty="0">
                <a:solidFill>
                  <a:prstClr val="white"/>
                </a:solidFill>
                <a:latin typeface="Segoe UI Light" panose="020B0502040204020203" pitchFamily="34" charset="0"/>
                <a:cs typeface="Segoe UI Light" panose="020B0502040204020203" pitchFamily="34" charset="0"/>
              </a:rPr>
              <a:t>Engineering Accessibility Vision</a:t>
            </a:r>
          </a:p>
        </p:txBody>
      </p:sp>
      <p:sp>
        <p:nvSpPr>
          <p:cNvPr id="6" name="Title 5" hidden="1">
            <a:extLst>
              <a:ext uri="{FF2B5EF4-FFF2-40B4-BE49-F238E27FC236}">
                <a16:creationId xmlns:a16="http://schemas.microsoft.com/office/drawing/2014/main" id="{38026387-C170-4906-A2B2-DEAB2BF37E49}"/>
              </a:ext>
            </a:extLst>
          </p:cNvPr>
          <p:cNvSpPr>
            <a:spLocks noGrp="1"/>
          </p:cNvSpPr>
          <p:nvPr>
            <p:ph type="title"/>
          </p:nvPr>
        </p:nvSpPr>
        <p:spPr/>
        <p:txBody>
          <a:bodyPr/>
          <a:lstStyle/>
          <a:p>
            <a:r>
              <a:rPr lang="en-US" dirty="0"/>
              <a:t>1ES Accessibility Vision</a:t>
            </a:r>
          </a:p>
        </p:txBody>
      </p:sp>
    </p:spTree>
    <p:extLst>
      <p:ext uri="{BB962C8B-B14F-4D97-AF65-F5344CB8AC3E}">
        <p14:creationId xmlns:p14="http://schemas.microsoft.com/office/powerpoint/2010/main" val="35175549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305CBF-54F2-473C-B33F-818490372520}"/>
              </a:ext>
            </a:extLst>
          </p:cNvPr>
          <p:cNvSpPr>
            <a:spLocks noGrp="1"/>
          </p:cNvSpPr>
          <p:nvPr>
            <p:ph type="title"/>
          </p:nvPr>
        </p:nvSpPr>
        <p:spPr/>
        <p:txBody>
          <a:bodyPr/>
          <a:lstStyle/>
          <a:p>
            <a:r>
              <a:rPr lang="en-US" dirty="0">
                <a:solidFill>
                  <a:prstClr val="white"/>
                </a:solidFill>
                <a:latin typeface="Segoe UI Light" panose="020B0502040204020203" pitchFamily="34" charset="0"/>
                <a:cs typeface="Segoe UI Light" panose="020B0502040204020203" pitchFamily="34" charset="0"/>
              </a:rPr>
              <a:t>Engineering Accessibility Vision</a:t>
            </a:r>
            <a:br>
              <a:rPr lang="en-US" dirty="0">
                <a:solidFill>
                  <a:prstClr val="white"/>
                </a:solidFill>
                <a:latin typeface="Segoe UI Light" panose="020B0502040204020203" pitchFamily="34" charset="0"/>
                <a:cs typeface="Segoe UI Light" panose="020B0502040204020203" pitchFamily="34" charset="0"/>
              </a:rPr>
            </a:br>
            <a:endParaRPr lang="en-US" dirty="0"/>
          </a:p>
        </p:txBody>
      </p:sp>
      <p:sp>
        <p:nvSpPr>
          <p:cNvPr id="5" name="TextBox 4">
            <a:extLst>
              <a:ext uri="{FF2B5EF4-FFF2-40B4-BE49-F238E27FC236}">
                <a16:creationId xmlns:a16="http://schemas.microsoft.com/office/drawing/2014/main" id="{605222B6-4B2C-4218-B1CE-9A69EA05E45E}"/>
              </a:ext>
            </a:extLst>
          </p:cNvPr>
          <p:cNvSpPr txBox="1"/>
          <p:nvPr/>
        </p:nvSpPr>
        <p:spPr>
          <a:xfrm>
            <a:off x="481917" y="1422880"/>
            <a:ext cx="8578634" cy="2357939"/>
          </a:xfrm>
          <a:prstGeom prst="rect">
            <a:avLst/>
          </a:prstGeom>
          <a:noFill/>
        </p:spPr>
        <p:txBody>
          <a:bodyPr wrap="square" rtlCol="0">
            <a:spAutoFit/>
          </a:bodyPr>
          <a:lstStyle/>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Integrate accessibility throughout​</a:t>
            </a:r>
          </a:p>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Accessibility bugs​</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Ideally: prevent them​</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At a minimum: make it easier to find, fix, and file</a:t>
            </a:r>
          </a:p>
        </p:txBody>
      </p:sp>
      <p:grpSp>
        <p:nvGrpSpPr>
          <p:cNvPr id="3" name="Group 2" descr="Product lifecycle with Code, Build and Deploy, and Test highlighted.">
            <a:extLst>
              <a:ext uri="{FF2B5EF4-FFF2-40B4-BE49-F238E27FC236}">
                <a16:creationId xmlns:a16="http://schemas.microsoft.com/office/drawing/2014/main" id="{DE26A39C-9D85-43EF-BA84-0B5BE7BFBCEC}"/>
              </a:ext>
            </a:extLst>
          </p:cNvPr>
          <p:cNvGrpSpPr/>
          <p:nvPr/>
        </p:nvGrpSpPr>
        <p:grpSpPr>
          <a:xfrm>
            <a:off x="430625" y="4328897"/>
            <a:ext cx="11578813" cy="2368765"/>
            <a:chOff x="430625" y="4328897"/>
            <a:chExt cx="11578813" cy="2368765"/>
          </a:xfrm>
        </p:grpSpPr>
        <p:sp>
          <p:nvSpPr>
            <p:cNvPr id="31" name="Rectangle 30"/>
            <p:cNvSpPr/>
            <p:nvPr/>
          </p:nvSpPr>
          <p:spPr bwMode="auto">
            <a:xfrm>
              <a:off x="4337001" y="4335462"/>
              <a:ext cx="1569921" cy="2362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6186551" y="4328897"/>
              <a:ext cx="1569921" cy="2362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8063424" y="4328897"/>
              <a:ext cx="1569921" cy="2362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430625" y="4487862"/>
              <a:ext cx="11578813" cy="1928885"/>
              <a:chOff x="724782" y="4680456"/>
              <a:chExt cx="11578813" cy="1928885"/>
            </a:xfrm>
          </p:grpSpPr>
          <p:grpSp>
            <p:nvGrpSpPr>
              <p:cNvPr id="45" name="Group 44">
                <a:extLst>
                  <a:ext uri="{FF2B5EF4-FFF2-40B4-BE49-F238E27FC236}">
                    <a16:creationId xmlns:a16="http://schemas.microsoft.com/office/drawing/2014/main" id="{8C02E357-9A3C-42F0-875A-2F96A3EC7E9A}"/>
                  </a:ext>
                </a:extLst>
              </p:cNvPr>
              <p:cNvGrpSpPr/>
              <p:nvPr/>
            </p:nvGrpSpPr>
            <p:grpSpPr>
              <a:xfrm>
                <a:off x="4835634" y="4680456"/>
                <a:ext cx="7467961" cy="778477"/>
                <a:chOff x="3991833" y="2164322"/>
                <a:chExt cx="7322195" cy="763281"/>
              </a:xfrm>
              <a:solidFill>
                <a:schemeClr val="tx1"/>
              </a:solidFill>
            </p:grpSpPr>
            <p:sp>
              <p:nvSpPr>
                <p:cNvPr id="46" name="Arrow: Bent 45">
                  <a:extLst>
                    <a:ext uri="{FF2B5EF4-FFF2-40B4-BE49-F238E27FC236}">
                      <a16:creationId xmlns:a16="http://schemas.microsoft.com/office/drawing/2014/main" id="{F1E912D9-9CDD-4D4F-9A80-09A9855F0470}"/>
                    </a:ext>
                  </a:extLst>
                </p:cNvPr>
                <p:cNvSpPr/>
                <p:nvPr/>
              </p:nvSpPr>
              <p:spPr>
                <a:xfrm rot="10800000">
                  <a:off x="10844172" y="2461072"/>
                  <a:ext cx="469855"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sp>
              <p:nvSpPr>
                <p:cNvPr id="47" name="Arrow: Bent 39">
                  <a:extLst>
                    <a:ext uri="{FF2B5EF4-FFF2-40B4-BE49-F238E27FC236}">
                      <a16:creationId xmlns:a16="http://schemas.microsoft.com/office/drawing/2014/main" id="{8F3DE626-29F6-4B0E-8D6A-98938DB82EEE}"/>
                    </a:ext>
                  </a:extLst>
                </p:cNvPr>
                <p:cNvSpPr/>
                <p:nvPr/>
              </p:nvSpPr>
              <p:spPr>
                <a:xfrm flipH="1">
                  <a:off x="3991833" y="2164322"/>
                  <a:ext cx="7322195" cy="408868"/>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 name="connsiteX0" fmla="*/ 0 w 6975070"/>
                    <a:gd name="connsiteY0" fmla="*/ 408868 h 408868"/>
                    <a:gd name="connsiteX1" fmla="*/ 0 w 6975070"/>
                    <a:gd name="connsiteY1" fmla="*/ 204761 h 408868"/>
                    <a:gd name="connsiteX2" fmla="*/ 204107 w 6975070"/>
                    <a:gd name="connsiteY2" fmla="*/ 654 h 408868"/>
                    <a:gd name="connsiteX3" fmla="*/ 396551 w 6975070"/>
                    <a:gd name="connsiteY3" fmla="*/ 653 h 408868"/>
                    <a:gd name="connsiteX4" fmla="*/ 605243 w 6975070"/>
                    <a:gd name="connsiteY4" fmla="*/ 0 h 408868"/>
                    <a:gd name="connsiteX5" fmla="*/ 6975070 w 6975070"/>
                    <a:gd name="connsiteY5" fmla="*/ 6179 h 408868"/>
                    <a:gd name="connsiteX6" fmla="*/ 4438584 w 6975070"/>
                    <a:gd name="connsiteY6" fmla="*/ 117938 h 408868"/>
                    <a:gd name="connsiteX7" fmla="*/ 396551 w 6975070"/>
                    <a:gd name="connsiteY7" fmla="*/ 117286 h 408868"/>
                    <a:gd name="connsiteX8" fmla="*/ 204107 w 6975070"/>
                    <a:gd name="connsiteY8" fmla="*/ 117286 h 408868"/>
                    <a:gd name="connsiteX9" fmla="*/ 116632 w 6975070"/>
                    <a:gd name="connsiteY9" fmla="*/ 204761 h 408868"/>
                    <a:gd name="connsiteX10" fmla="*/ 116633 w 6975070"/>
                    <a:gd name="connsiteY10" fmla="*/ 408868 h 408868"/>
                    <a:gd name="connsiteX11" fmla="*/ 0 w 6975070"/>
                    <a:gd name="connsiteY11" fmla="*/ 408868 h 408868"/>
                    <a:gd name="connsiteX0" fmla="*/ 0 w 7380140"/>
                    <a:gd name="connsiteY0" fmla="*/ 408868 h 408868"/>
                    <a:gd name="connsiteX1" fmla="*/ 0 w 7380140"/>
                    <a:gd name="connsiteY1" fmla="*/ 204761 h 408868"/>
                    <a:gd name="connsiteX2" fmla="*/ 204107 w 7380140"/>
                    <a:gd name="connsiteY2" fmla="*/ 654 h 408868"/>
                    <a:gd name="connsiteX3" fmla="*/ 396551 w 7380140"/>
                    <a:gd name="connsiteY3" fmla="*/ 653 h 408868"/>
                    <a:gd name="connsiteX4" fmla="*/ 605243 w 7380140"/>
                    <a:gd name="connsiteY4" fmla="*/ 0 h 408868"/>
                    <a:gd name="connsiteX5" fmla="*/ 6975070 w 7380140"/>
                    <a:gd name="connsiteY5" fmla="*/ 6179 h 408868"/>
                    <a:gd name="connsiteX6" fmla="*/ 7380140 w 7380140"/>
                    <a:gd name="connsiteY6" fmla="*/ 125558 h 408868"/>
                    <a:gd name="connsiteX7" fmla="*/ 396551 w 7380140"/>
                    <a:gd name="connsiteY7" fmla="*/ 117286 h 408868"/>
                    <a:gd name="connsiteX8" fmla="*/ 204107 w 7380140"/>
                    <a:gd name="connsiteY8" fmla="*/ 117286 h 408868"/>
                    <a:gd name="connsiteX9" fmla="*/ 116632 w 7380140"/>
                    <a:gd name="connsiteY9" fmla="*/ 204761 h 408868"/>
                    <a:gd name="connsiteX10" fmla="*/ 116633 w 7380140"/>
                    <a:gd name="connsiteY10" fmla="*/ 408868 h 408868"/>
                    <a:gd name="connsiteX11" fmla="*/ 0 w 7380140"/>
                    <a:gd name="connsiteY11" fmla="*/ 408868 h 40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80140" h="408868">
                      <a:moveTo>
                        <a:pt x="0" y="408868"/>
                      </a:moveTo>
                      <a:lnTo>
                        <a:pt x="0" y="204761"/>
                      </a:lnTo>
                      <a:cubicBezTo>
                        <a:pt x="0" y="92036"/>
                        <a:pt x="91382" y="654"/>
                        <a:pt x="204107" y="654"/>
                      </a:cubicBezTo>
                      <a:lnTo>
                        <a:pt x="396551" y="653"/>
                      </a:lnTo>
                      <a:lnTo>
                        <a:pt x="605243" y="0"/>
                      </a:lnTo>
                      <a:lnTo>
                        <a:pt x="6975070" y="6179"/>
                      </a:lnTo>
                      <a:cubicBezTo>
                        <a:pt x="6974636" y="44141"/>
                        <a:pt x="7380574" y="87596"/>
                        <a:pt x="7380140" y="125558"/>
                      </a:cubicBezTo>
                      <a:lnTo>
                        <a:pt x="396551" y="117286"/>
                      </a:lnTo>
                      <a:lnTo>
                        <a:pt x="204107" y="117286"/>
                      </a:lnTo>
                      <a:cubicBezTo>
                        <a:pt x="155796" y="117286"/>
                        <a:pt x="116632" y="156450"/>
                        <a:pt x="116632" y="204761"/>
                      </a:cubicBezTo>
                      <a:cubicBezTo>
                        <a:pt x="116632" y="272797"/>
                        <a:pt x="116633" y="340832"/>
                        <a:pt x="116633" y="408868"/>
                      </a:cubicBezTo>
                      <a:lnTo>
                        <a:pt x="0" y="4088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grpSp>
          <p:sp>
            <p:nvSpPr>
              <p:cNvPr id="50" name="TextBox 49">
                <a:extLst>
                  <a:ext uri="{FF2B5EF4-FFF2-40B4-BE49-F238E27FC236}">
                    <a16:creationId xmlns:a16="http://schemas.microsoft.com/office/drawing/2014/main" id="{373C3304-EA2C-471C-9446-D5059F2489AC}"/>
                  </a:ext>
                </a:extLst>
              </p:cNvPr>
              <p:cNvSpPr txBox="1"/>
              <p:nvPr/>
            </p:nvSpPr>
            <p:spPr>
              <a:xfrm>
                <a:off x="3380948" y="5092243"/>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Design</a:t>
                </a:r>
              </a:p>
            </p:txBody>
          </p:sp>
          <p:sp>
            <p:nvSpPr>
              <p:cNvPr id="51" name="TextBox 50">
                <a:extLst>
                  <a:ext uri="{FF2B5EF4-FFF2-40B4-BE49-F238E27FC236}">
                    <a16:creationId xmlns:a16="http://schemas.microsoft.com/office/drawing/2014/main" id="{9FDBD46A-1FA5-49BE-A6E6-6A83F8F319C7}"/>
                  </a:ext>
                </a:extLst>
              </p:cNvPr>
              <p:cNvSpPr txBox="1"/>
              <p:nvPr/>
            </p:nvSpPr>
            <p:spPr>
              <a:xfrm>
                <a:off x="5252055" y="5117494"/>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Code</a:t>
                </a:r>
              </a:p>
            </p:txBody>
          </p:sp>
          <p:sp>
            <p:nvSpPr>
              <p:cNvPr id="68" name="TextBox 67">
                <a:extLst>
                  <a:ext uri="{FF2B5EF4-FFF2-40B4-BE49-F238E27FC236}">
                    <a16:creationId xmlns:a16="http://schemas.microsoft.com/office/drawing/2014/main" id="{FF6B0CCE-6E10-44D7-ABBA-C2630C42CF60}"/>
                  </a:ext>
                </a:extLst>
              </p:cNvPr>
              <p:cNvSpPr txBox="1"/>
              <p:nvPr/>
            </p:nvSpPr>
            <p:spPr>
              <a:xfrm>
                <a:off x="7041304" y="5030830"/>
                <a:ext cx="1015671" cy="535531"/>
              </a:xfrm>
              <a:prstGeom prst="rect">
                <a:avLst/>
              </a:prstGeom>
              <a:noFill/>
            </p:spPr>
            <p:txBody>
              <a:bodyPr wrap="square" rtlCol="0">
                <a:spAutoFit/>
              </a:bodyPr>
              <a:lstStyle/>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Build &amp;</a:t>
                </a:r>
              </a:p>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Deploy</a:t>
                </a:r>
              </a:p>
            </p:txBody>
          </p:sp>
          <p:sp>
            <p:nvSpPr>
              <p:cNvPr id="69" name="TextBox 68">
                <a:extLst>
                  <a:ext uri="{FF2B5EF4-FFF2-40B4-BE49-F238E27FC236}">
                    <a16:creationId xmlns:a16="http://schemas.microsoft.com/office/drawing/2014/main" id="{BD34DF5D-D37E-45D2-BDD2-62ED9050010F}"/>
                  </a:ext>
                </a:extLst>
              </p:cNvPr>
              <p:cNvSpPr txBox="1"/>
              <p:nvPr/>
            </p:nvSpPr>
            <p:spPr>
              <a:xfrm>
                <a:off x="8954128" y="5097387"/>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Test</a:t>
                </a:r>
              </a:p>
            </p:txBody>
          </p:sp>
          <p:sp>
            <p:nvSpPr>
              <p:cNvPr id="70" name="TextBox 69">
                <a:extLst>
                  <a:ext uri="{FF2B5EF4-FFF2-40B4-BE49-F238E27FC236}">
                    <a16:creationId xmlns:a16="http://schemas.microsoft.com/office/drawing/2014/main" id="{C577BA1C-5715-4FEA-9637-1DBBE2A7B09F}"/>
                  </a:ext>
                </a:extLst>
              </p:cNvPr>
              <p:cNvSpPr txBox="1"/>
              <p:nvPr/>
            </p:nvSpPr>
            <p:spPr>
              <a:xfrm>
                <a:off x="10737296" y="5097387"/>
                <a:ext cx="1153248"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Feedback</a:t>
                </a:r>
              </a:p>
            </p:txBody>
          </p:sp>
          <p:sp>
            <p:nvSpPr>
              <p:cNvPr id="86" name="TextBox 85">
                <a:extLst>
                  <a:ext uri="{FF2B5EF4-FFF2-40B4-BE49-F238E27FC236}">
                    <a16:creationId xmlns:a16="http://schemas.microsoft.com/office/drawing/2014/main" id="{0800967F-BADE-4195-8B65-B84F93D753FD}"/>
                  </a:ext>
                </a:extLst>
              </p:cNvPr>
              <p:cNvSpPr txBox="1"/>
              <p:nvPr/>
            </p:nvSpPr>
            <p:spPr>
              <a:xfrm>
                <a:off x="1030179" y="5869392"/>
                <a:ext cx="1870907"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Requirements</a:t>
                </a:r>
                <a:r>
                  <a:rPr lang="en-US" sz="1400" dirty="0">
                    <a:solidFill>
                      <a:prstClr val="white"/>
                    </a:solidFill>
                    <a:latin typeface="Segoe UI" panose="020B0502040204020203" pitchFamily="34" charset="0"/>
                    <a:cs typeface="Segoe UI" panose="020B0502040204020203" pitchFamily="34" charset="0"/>
                  </a:rPr>
                  <a:t>: prevent a11y blockers</a:t>
                </a:r>
              </a:p>
            </p:txBody>
          </p:sp>
          <p:sp>
            <p:nvSpPr>
              <p:cNvPr id="87" name="TextBox 86">
                <a:extLst>
                  <a:ext uri="{FF2B5EF4-FFF2-40B4-BE49-F238E27FC236}">
                    <a16:creationId xmlns:a16="http://schemas.microsoft.com/office/drawing/2014/main" id="{098B70EC-DB1D-4FAD-A128-9195E0F9E04C}"/>
                  </a:ext>
                </a:extLst>
              </p:cNvPr>
              <p:cNvSpPr txBox="1"/>
              <p:nvPr/>
            </p:nvSpPr>
            <p:spPr>
              <a:xfrm>
                <a:off x="2845569" y="5870677"/>
                <a:ext cx="172109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Specs</a:t>
                </a:r>
                <a:r>
                  <a:rPr lang="en-US" sz="1400" dirty="0">
                    <a:solidFill>
                      <a:prstClr val="white"/>
                    </a:solidFill>
                    <a:latin typeface="Segoe UI" panose="020B0502040204020203" pitchFamily="34" charset="0"/>
                    <a:cs typeface="Segoe UI" panose="020B0502040204020203" pitchFamily="34" charset="0"/>
                  </a:rPr>
                  <a:t>: ~70% of a11y issues are design related</a:t>
                </a:r>
              </a:p>
            </p:txBody>
          </p:sp>
          <p:sp>
            <p:nvSpPr>
              <p:cNvPr id="88" name="TextBox 87">
                <a:extLst>
                  <a:ext uri="{FF2B5EF4-FFF2-40B4-BE49-F238E27FC236}">
                    <a16:creationId xmlns:a16="http://schemas.microsoft.com/office/drawing/2014/main" id="{118A526C-86ED-4B2B-92BF-E358D2658F02}"/>
                  </a:ext>
                </a:extLst>
              </p:cNvPr>
              <p:cNvSpPr txBox="1"/>
              <p:nvPr/>
            </p:nvSpPr>
            <p:spPr>
              <a:xfrm>
                <a:off x="4624812" y="5870677"/>
                <a:ext cx="1542728"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FastPass:</a:t>
                </a:r>
                <a:r>
                  <a:rPr lang="en-US" sz="1400" dirty="0">
                    <a:solidFill>
                      <a:prstClr val="white"/>
                    </a:solidFill>
                    <a:latin typeface="Segoe UI" panose="020B0502040204020203" pitchFamily="34" charset="0"/>
                    <a:cs typeface="Segoe UI" panose="020B0502040204020203" pitchFamily="34" charset="0"/>
                  </a:rPr>
                  <a:t> Catch ~25% of issues in &lt;5 minutes</a:t>
                </a:r>
              </a:p>
            </p:txBody>
          </p:sp>
          <p:sp>
            <p:nvSpPr>
              <p:cNvPr id="89" name="TextBox 88">
                <a:extLst>
                  <a:ext uri="{FF2B5EF4-FFF2-40B4-BE49-F238E27FC236}">
                    <a16:creationId xmlns:a16="http://schemas.microsoft.com/office/drawing/2014/main" id="{D55FD111-32AC-4E21-A8C0-4ED2D2EFBAC0}"/>
                  </a:ext>
                </a:extLst>
              </p:cNvPr>
              <p:cNvSpPr txBox="1"/>
              <p:nvPr/>
            </p:nvSpPr>
            <p:spPr>
              <a:xfrm>
                <a:off x="6444364" y="5870677"/>
                <a:ext cx="1677035" cy="523220"/>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DevOps: </a:t>
                </a:r>
                <a:r>
                  <a:rPr lang="en-US" sz="1400" dirty="0">
                    <a:solidFill>
                      <a:prstClr val="white"/>
                    </a:solidFill>
                    <a:latin typeface="Segoe UI" panose="020B0502040204020203" pitchFamily="34" charset="0"/>
                    <a:cs typeface="Segoe UI" panose="020B0502040204020203" pitchFamily="34" charset="0"/>
                  </a:rPr>
                  <a:t>integrate into the pipeline</a:t>
                </a:r>
              </a:p>
            </p:txBody>
          </p:sp>
          <p:sp>
            <p:nvSpPr>
              <p:cNvPr id="90" name="TextBox 89">
                <a:extLst>
                  <a:ext uri="{FF2B5EF4-FFF2-40B4-BE49-F238E27FC236}">
                    <a16:creationId xmlns:a16="http://schemas.microsoft.com/office/drawing/2014/main" id="{265FD058-68E4-496D-83F5-6303B100A7D3}"/>
                  </a:ext>
                </a:extLst>
              </p:cNvPr>
              <p:cNvSpPr txBox="1"/>
              <p:nvPr/>
            </p:nvSpPr>
            <p:spPr>
              <a:xfrm>
                <a:off x="8282177" y="5870677"/>
                <a:ext cx="172109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Full assessments</a:t>
                </a:r>
                <a:r>
                  <a:rPr lang="en-US" sz="1400" dirty="0">
                    <a:solidFill>
                      <a:prstClr val="white"/>
                    </a:solidFill>
                    <a:latin typeface="Segoe UI" panose="020B0502040204020203" pitchFamily="34" charset="0"/>
                    <a:cs typeface="Segoe UI" panose="020B0502040204020203" pitchFamily="34" charset="0"/>
                  </a:rPr>
                  <a:t>: assisted manual tests, suppliers</a:t>
                </a:r>
              </a:p>
            </p:txBody>
          </p:sp>
          <p:sp>
            <p:nvSpPr>
              <p:cNvPr id="91" name="TextBox 90">
                <a:extLst>
                  <a:ext uri="{FF2B5EF4-FFF2-40B4-BE49-F238E27FC236}">
                    <a16:creationId xmlns:a16="http://schemas.microsoft.com/office/drawing/2014/main" id="{2F44FA23-A538-4511-88EF-6F0913B7B6D4}"/>
                  </a:ext>
                </a:extLst>
              </p:cNvPr>
              <p:cNvSpPr txBox="1"/>
              <p:nvPr/>
            </p:nvSpPr>
            <p:spPr>
              <a:xfrm>
                <a:off x="10123792" y="5870677"/>
                <a:ext cx="2027402" cy="738664"/>
              </a:xfrm>
              <a:prstGeom prst="rect">
                <a:avLst/>
              </a:prstGeom>
              <a:noFill/>
            </p:spPr>
            <p:txBody>
              <a:bodyPr wrap="square" rtlCol="0">
                <a:spAutoFit/>
              </a:bodyPr>
              <a:lstStyle/>
              <a:p>
                <a:pPr algn="ctr" defTabSz="932597"/>
                <a:r>
                  <a:rPr lang="en-US" sz="1400" b="1" dirty="0">
                    <a:solidFill>
                      <a:prstClr val="white"/>
                    </a:solidFill>
                    <a:latin typeface="Segoe UI" panose="020B0502040204020203" pitchFamily="34" charset="0"/>
                    <a:cs typeface="Segoe UI" panose="020B0502040204020203" pitchFamily="34" charset="0"/>
                  </a:rPr>
                  <a:t>Listen</a:t>
                </a:r>
                <a:r>
                  <a:rPr lang="en-US" sz="1400" dirty="0">
                    <a:solidFill>
                      <a:prstClr val="white"/>
                    </a:solidFill>
                    <a:latin typeface="Segoe UI" panose="020B0502040204020203" pitchFamily="34" charset="0"/>
                    <a:cs typeface="Segoe UI" panose="020B0502040204020203" pitchFamily="34" charset="0"/>
                  </a:rPr>
                  <a:t>: Customer walkthroughs, user </a:t>
                </a:r>
              </a:p>
              <a:p>
                <a:pPr algn="ctr" defTabSz="932597"/>
                <a:r>
                  <a:rPr lang="en-US" sz="1400" dirty="0">
                    <a:solidFill>
                      <a:prstClr val="white"/>
                    </a:solidFill>
                    <a:latin typeface="Segoe UI" panose="020B0502040204020203" pitchFamily="34" charset="0"/>
                    <a:cs typeface="Segoe UI" panose="020B0502040204020203" pitchFamily="34" charset="0"/>
                  </a:rPr>
                  <a:t>voice, eDAD, feedback</a:t>
                </a:r>
              </a:p>
            </p:txBody>
          </p:sp>
          <p:sp>
            <p:nvSpPr>
              <p:cNvPr id="130" name="Freeform: Shape 129">
                <a:extLst>
                  <a:ext uri="{FF2B5EF4-FFF2-40B4-BE49-F238E27FC236}">
                    <a16:creationId xmlns:a16="http://schemas.microsoft.com/office/drawing/2014/main" id="{7AEF39AE-DC68-46C5-B29E-B137AB58989A}"/>
                  </a:ext>
                </a:extLst>
              </p:cNvPr>
              <p:cNvSpPr/>
              <p:nvPr/>
            </p:nvSpPr>
            <p:spPr>
              <a:xfrm>
                <a:off x="2901086" y="5022886"/>
                <a:ext cx="479861" cy="479861"/>
              </a:xfrm>
              <a:custGeom>
                <a:avLst/>
                <a:gdLst/>
                <a:ahLst/>
                <a:cxnLst/>
                <a:rect l="l" t="t" r="r" b="b"/>
                <a:pathLst>
                  <a:path w="228600" h="228600">
                    <a:moveTo>
                      <a:pt x="142875" y="157163"/>
                    </a:moveTo>
                    <a:cubicBezTo>
                      <a:pt x="144884" y="157163"/>
                      <a:pt x="146745" y="157535"/>
                      <a:pt x="148456" y="158279"/>
                    </a:cubicBezTo>
                    <a:cubicBezTo>
                      <a:pt x="150168" y="159023"/>
                      <a:pt x="151675" y="160046"/>
                      <a:pt x="152977" y="161348"/>
                    </a:cubicBezTo>
                    <a:cubicBezTo>
                      <a:pt x="154279" y="162651"/>
                      <a:pt x="155302" y="164158"/>
                      <a:pt x="156046" y="165869"/>
                    </a:cubicBezTo>
                    <a:cubicBezTo>
                      <a:pt x="156790" y="167581"/>
                      <a:pt x="157163" y="169441"/>
                      <a:pt x="157163" y="171450"/>
                    </a:cubicBezTo>
                    <a:cubicBezTo>
                      <a:pt x="157163" y="173459"/>
                      <a:pt x="156790" y="175320"/>
                      <a:pt x="156046" y="177031"/>
                    </a:cubicBezTo>
                    <a:cubicBezTo>
                      <a:pt x="155302" y="178743"/>
                      <a:pt x="154279" y="180250"/>
                      <a:pt x="152977" y="181552"/>
                    </a:cubicBezTo>
                    <a:cubicBezTo>
                      <a:pt x="151675" y="182854"/>
                      <a:pt x="150168" y="183877"/>
                      <a:pt x="148456" y="184621"/>
                    </a:cubicBezTo>
                    <a:cubicBezTo>
                      <a:pt x="146745" y="185366"/>
                      <a:pt x="144884" y="185738"/>
                      <a:pt x="142875" y="185738"/>
                    </a:cubicBezTo>
                    <a:cubicBezTo>
                      <a:pt x="140866" y="185738"/>
                      <a:pt x="139006" y="185366"/>
                      <a:pt x="137294" y="184621"/>
                    </a:cubicBezTo>
                    <a:cubicBezTo>
                      <a:pt x="135582" y="183877"/>
                      <a:pt x="134076" y="182854"/>
                      <a:pt x="132773" y="181552"/>
                    </a:cubicBezTo>
                    <a:cubicBezTo>
                      <a:pt x="131471" y="180250"/>
                      <a:pt x="130448" y="178743"/>
                      <a:pt x="129704" y="177031"/>
                    </a:cubicBezTo>
                    <a:cubicBezTo>
                      <a:pt x="128960" y="175320"/>
                      <a:pt x="128588" y="173459"/>
                      <a:pt x="128588" y="171450"/>
                    </a:cubicBezTo>
                    <a:cubicBezTo>
                      <a:pt x="128588" y="169441"/>
                      <a:pt x="128960" y="167581"/>
                      <a:pt x="129704" y="165869"/>
                    </a:cubicBezTo>
                    <a:cubicBezTo>
                      <a:pt x="130448" y="164158"/>
                      <a:pt x="131471" y="162651"/>
                      <a:pt x="132773" y="161348"/>
                    </a:cubicBezTo>
                    <a:cubicBezTo>
                      <a:pt x="134076" y="160046"/>
                      <a:pt x="135582" y="159023"/>
                      <a:pt x="137294" y="158279"/>
                    </a:cubicBezTo>
                    <a:cubicBezTo>
                      <a:pt x="139006" y="157535"/>
                      <a:pt x="140866" y="157163"/>
                      <a:pt x="142875" y="157163"/>
                    </a:cubicBezTo>
                    <a:close/>
                    <a:moveTo>
                      <a:pt x="171450" y="114300"/>
                    </a:moveTo>
                    <a:cubicBezTo>
                      <a:pt x="173459" y="114300"/>
                      <a:pt x="175320" y="114672"/>
                      <a:pt x="177031" y="115416"/>
                    </a:cubicBezTo>
                    <a:cubicBezTo>
                      <a:pt x="178743" y="116160"/>
                      <a:pt x="180249" y="117184"/>
                      <a:pt x="181552" y="118486"/>
                    </a:cubicBezTo>
                    <a:cubicBezTo>
                      <a:pt x="182854" y="119788"/>
                      <a:pt x="183877" y="121295"/>
                      <a:pt x="184621" y="123007"/>
                    </a:cubicBezTo>
                    <a:cubicBezTo>
                      <a:pt x="185365" y="124718"/>
                      <a:pt x="185738" y="126578"/>
                      <a:pt x="185738" y="128588"/>
                    </a:cubicBezTo>
                    <a:cubicBezTo>
                      <a:pt x="185738" y="130597"/>
                      <a:pt x="185365" y="132457"/>
                      <a:pt x="184621" y="134169"/>
                    </a:cubicBezTo>
                    <a:cubicBezTo>
                      <a:pt x="183877" y="135880"/>
                      <a:pt x="182854" y="137387"/>
                      <a:pt x="181552" y="138689"/>
                    </a:cubicBezTo>
                    <a:cubicBezTo>
                      <a:pt x="180249" y="139992"/>
                      <a:pt x="178743" y="141015"/>
                      <a:pt x="177031" y="141759"/>
                    </a:cubicBezTo>
                    <a:cubicBezTo>
                      <a:pt x="175320" y="142503"/>
                      <a:pt x="173459" y="142875"/>
                      <a:pt x="171450" y="142875"/>
                    </a:cubicBezTo>
                    <a:cubicBezTo>
                      <a:pt x="169441" y="142875"/>
                      <a:pt x="167581" y="142503"/>
                      <a:pt x="165869" y="141759"/>
                    </a:cubicBezTo>
                    <a:cubicBezTo>
                      <a:pt x="164157" y="141015"/>
                      <a:pt x="162651" y="139992"/>
                      <a:pt x="161348" y="138689"/>
                    </a:cubicBezTo>
                    <a:cubicBezTo>
                      <a:pt x="160046" y="137387"/>
                      <a:pt x="159023" y="135880"/>
                      <a:pt x="158279" y="134169"/>
                    </a:cubicBezTo>
                    <a:cubicBezTo>
                      <a:pt x="157535" y="132457"/>
                      <a:pt x="157163" y="130597"/>
                      <a:pt x="157163" y="128588"/>
                    </a:cubicBezTo>
                    <a:cubicBezTo>
                      <a:pt x="157163" y="126578"/>
                      <a:pt x="157535" y="124718"/>
                      <a:pt x="158279" y="123007"/>
                    </a:cubicBezTo>
                    <a:cubicBezTo>
                      <a:pt x="159023" y="121295"/>
                      <a:pt x="160046" y="119788"/>
                      <a:pt x="161348" y="118486"/>
                    </a:cubicBezTo>
                    <a:cubicBezTo>
                      <a:pt x="162651" y="117184"/>
                      <a:pt x="164157" y="116160"/>
                      <a:pt x="165869" y="115416"/>
                    </a:cubicBezTo>
                    <a:cubicBezTo>
                      <a:pt x="167581" y="114672"/>
                      <a:pt x="169441" y="114300"/>
                      <a:pt x="171450" y="114300"/>
                    </a:cubicBezTo>
                    <a:close/>
                    <a:moveTo>
                      <a:pt x="57150" y="71438"/>
                    </a:moveTo>
                    <a:cubicBezTo>
                      <a:pt x="59159" y="71438"/>
                      <a:pt x="61020" y="71810"/>
                      <a:pt x="62731" y="72554"/>
                    </a:cubicBezTo>
                    <a:cubicBezTo>
                      <a:pt x="64443" y="73298"/>
                      <a:pt x="65950" y="74321"/>
                      <a:pt x="67252" y="75623"/>
                    </a:cubicBezTo>
                    <a:cubicBezTo>
                      <a:pt x="68554" y="76926"/>
                      <a:pt x="69577" y="78433"/>
                      <a:pt x="70321" y="80144"/>
                    </a:cubicBezTo>
                    <a:cubicBezTo>
                      <a:pt x="71065" y="81856"/>
                      <a:pt x="71438" y="83716"/>
                      <a:pt x="71438" y="85725"/>
                    </a:cubicBezTo>
                    <a:cubicBezTo>
                      <a:pt x="71438" y="87734"/>
                      <a:pt x="71065" y="89595"/>
                      <a:pt x="70321" y="91306"/>
                    </a:cubicBezTo>
                    <a:cubicBezTo>
                      <a:pt x="69577" y="93018"/>
                      <a:pt x="68554" y="94525"/>
                      <a:pt x="67252" y="95827"/>
                    </a:cubicBezTo>
                    <a:cubicBezTo>
                      <a:pt x="65950" y="97129"/>
                      <a:pt x="64443" y="98152"/>
                      <a:pt x="62731" y="98896"/>
                    </a:cubicBezTo>
                    <a:cubicBezTo>
                      <a:pt x="61020" y="99641"/>
                      <a:pt x="59159" y="100013"/>
                      <a:pt x="57150" y="100013"/>
                    </a:cubicBezTo>
                    <a:cubicBezTo>
                      <a:pt x="55141" y="100013"/>
                      <a:pt x="53281" y="99641"/>
                      <a:pt x="51569" y="98896"/>
                    </a:cubicBezTo>
                    <a:cubicBezTo>
                      <a:pt x="49857" y="98152"/>
                      <a:pt x="48351" y="97129"/>
                      <a:pt x="47048" y="95827"/>
                    </a:cubicBezTo>
                    <a:cubicBezTo>
                      <a:pt x="45746" y="94525"/>
                      <a:pt x="44723" y="93018"/>
                      <a:pt x="43979" y="91306"/>
                    </a:cubicBezTo>
                    <a:cubicBezTo>
                      <a:pt x="43235" y="89595"/>
                      <a:pt x="42863" y="87734"/>
                      <a:pt x="42863" y="85725"/>
                    </a:cubicBezTo>
                    <a:cubicBezTo>
                      <a:pt x="42863" y="83716"/>
                      <a:pt x="43235" y="81856"/>
                      <a:pt x="43979" y="80144"/>
                    </a:cubicBezTo>
                    <a:cubicBezTo>
                      <a:pt x="44723" y="78433"/>
                      <a:pt x="45746" y="76926"/>
                      <a:pt x="47048" y="75623"/>
                    </a:cubicBezTo>
                    <a:cubicBezTo>
                      <a:pt x="48351" y="74321"/>
                      <a:pt x="49857" y="73298"/>
                      <a:pt x="51569" y="72554"/>
                    </a:cubicBezTo>
                    <a:cubicBezTo>
                      <a:pt x="53281" y="71810"/>
                      <a:pt x="55141" y="71438"/>
                      <a:pt x="57150" y="71438"/>
                    </a:cubicBezTo>
                    <a:close/>
                    <a:moveTo>
                      <a:pt x="157163" y="57150"/>
                    </a:moveTo>
                    <a:cubicBezTo>
                      <a:pt x="159172" y="57150"/>
                      <a:pt x="161032" y="57522"/>
                      <a:pt x="162744" y="58266"/>
                    </a:cubicBezTo>
                    <a:cubicBezTo>
                      <a:pt x="164455" y="59010"/>
                      <a:pt x="165962" y="60034"/>
                      <a:pt x="167264" y="61336"/>
                    </a:cubicBezTo>
                    <a:cubicBezTo>
                      <a:pt x="168566" y="62638"/>
                      <a:pt x="169590" y="64145"/>
                      <a:pt x="170334" y="65857"/>
                    </a:cubicBezTo>
                    <a:cubicBezTo>
                      <a:pt x="171078" y="67568"/>
                      <a:pt x="171450" y="69428"/>
                      <a:pt x="171450" y="71438"/>
                    </a:cubicBezTo>
                    <a:cubicBezTo>
                      <a:pt x="171450" y="73447"/>
                      <a:pt x="171078" y="75307"/>
                      <a:pt x="170334" y="77019"/>
                    </a:cubicBezTo>
                    <a:cubicBezTo>
                      <a:pt x="169590" y="78730"/>
                      <a:pt x="168566" y="80237"/>
                      <a:pt x="167264" y="81539"/>
                    </a:cubicBezTo>
                    <a:cubicBezTo>
                      <a:pt x="165962" y="82842"/>
                      <a:pt x="164455" y="83865"/>
                      <a:pt x="162744" y="84609"/>
                    </a:cubicBezTo>
                    <a:cubicBezTo>
                      <a:pt x="161032" y="85353"/>
                      <a:pt x="159172" y="85725"/>
                      <a:pt x="157163" y="85725"/>
                    </a:cubicBezTo>
                    <a:cubicBezTo>
                      <a:pt x="155153" y="85725"/>
                      <a:pt x="153293" y="85353"/>
                      <a:pt x="151581" y="84609"/>
                    </a:cubicBezTo>
                    <a:cubicBezTo>
                      <a:pt x="149870" y="83865"/>
                      <a:pt x="148363" y="82842"/>
                      <a:pt x="147061" y="81539"/>
                    </a:cubicBezTo>
                    <a:cubicBezTo>
                      <a:pt x="145759" y="80237"/>
                      <a:pt x="144735" y="78730"/>
                      <a:pt x="143991" y="77019"/>
                    </a:cubicBezTo>
                    <a:cubicBezTo>
                      <a:pt x="143247" y="75307"/>
                      <a:pt x="142875" y="73447"/>
                      <a:pt x="142875" y="71438"/>
                    </a:cubicBezTo>
                    <a:cubicBezTo>
                      <a:pt x="142875" y="69428"/>
                      <a:pt x="143247" y="67568"/>
                      <a:pt x="143991" y="65857"/>
                    </a:cubicBezTo>
                    <a:cubicBezTo>
                      <a:pt x="144735" y="64145"/>
                      <a:pt x="145759" y="62638"/>
                      <a:pt x="147061" y="61336"/>
                    </a:cubicBezTo>
                    <a:cubicBezTo>
                      <a:pt x="148363" y="60034"/>
                      <a:pt x="149870" y="59010"/>
                      <a:pt x="151581" y="58266"/>
                    </a:cubicBezTo>
                    <a:cubicBezTo>
                      <a:pt x="153293" y="57522"/>
                      <a:pt x="155153" y="57150"/>
                      <a:pt x="157163" y="57150"/>
                    </a:cubicBezTo>
                    <a:close/>
                    <a:moveTo>
                      <a:pt x="100013" y="42863"/>
                    </a:moveTo>
                    <a:cubicBezTo>
                      <a:pt x="102022" y="42863"/>
                      <a:pt x="103882" y="43235"/>
                      <a:pt x="105594" y="43979"/>
                    </a:cubicBezTo>
                    <a:cubicBezTo>
                      <a:pt x="107305" y="44723"/>
                      <a:pt x="108812" y="45746"/>
                      <a:pt x="110114" y="47048"/>
                    </a:cubicBezTo>
                    <a:cubicBezTo>
                      <a:pt x="111416" y="48351"/>
                      <a:pt x="112440" y="49858"/>
                      <a:pt x="113184" y="51569"/>
                    </a:cubicBezTo>
                    <a:cubicBezTo>
                      <a:pt x="113928" y="53281"/>
                      <a:pt x="114300" y="55141"/>
                      <a:pt x="114300" y="57150"/>
                    </a:cubicBezTo>
                    <a:cubicBezTo>
                      <a:pt x="114300" y="59159"/>
                      <a:pt x="113928" y="61020"/>
                      <a:pt x="113184" y="62731"/>
                    </a:cubicBezTo>
                    <a:cubicBezTo>
                      <a:pt x="112440" y="64443"/>
                      <a:pt x="111416" y="65950"/>
                      <a:pt x="110114" y="67252"/>
                    </a:cubicBezTo>
                    <a:cubicBezTo>
                      <a:pt x="108812" y="68554"/>
                      <a:pt x="107305" y="69577"/>
                      <a:pt x="105594" y="70321"/>
                    </a:cubicBezTo>
                    <a:cubicBezTo>
                      <a:pt x="103882" y="71066"/>
                      <a:pt x="102022" y="71438"/>
                      <a:pt x="100013" y="71438"/>
                    </a:cubicBezTo>
                    <a:cubicBezTo>
                      <a:pt x="98003" y="71438"/>
                      <a:pt x="96143" y="71066"/>
                      <a:pt x="94431" y="70321"/>
                    </a:cubicBezTo>
                    <a:cubicBezTo>
                      <a:pt x="92720" y="69577"/>
                      <a:pt x="91213" y="68554"/>
                      <a:pt x="89911" y="67252"/>
                    </a:cubicBezTo>
                    <a:cubicBezTo>
                      <a:pt x="88609" y="65950"/>
                      <a:pt x="87585" y="64443"/>
                      <a:pt x="86841" y="62731"/>
                    </a:cubicBezTo>
                    <a:cubicBezTo>
                      <a:pt x="86097" y="61020"/>
                      <a:pt x="85725" y="59159"/>
                      <a:pt x="85725" y="57150"/>
                    </a:cubicBezTo>
                    <a:cubicBezTo>
                      <a:pt x="85725" y="55141"/>
                      <a:pt x="86097" y="53281"/>
                      <a:pt x="86841" y="51569"/>
                    </a:cubicBezTo>
                    <a:cubicBezTo>
                      <a:pt x="87585" y="49858"/>
                      <a:pt x="88609" y="48351"/>
                      <a:pt x="89911" y="47048"/>
                    </a:cubicBezTo>
                    <a:cubicBezTo>
                      <a:pt x="91213" y="45746"/>
                      <a:pt x="92720" y="44723"/>
                      <a:pt x="94431" y="43979"/>
                    </a:cubicBezTo>
                    <a:cubicBezTo>
                      <a:pt x="96143" y="43235"/>
                      <a:pt x="98003" y="42863"/>
                      <a:pt x="100013" y="42863"/>
                    </a:cubicBezTo>
                    <a:close/>
                    <a:moveTo>
                      <a:pt x="114300" y="14288"/>
                    </a:moveTo>
                    <a:cubicBezTo>
                      <a:pt x="105147" y="14288"/>
                      <a:pt x="96310" y="15478"/>
                      <a:pt x="87790" y="17860"/>
                    </a:cubicBezTo>
                    <a:cubicBezTo>
                      <a:pt x="79270" y="20241"/>
                      <a:pt x="71307" y="23608"/>
                      <a:pt x="63903" y="27961"/>
                    </a:cubicBezTo>
                    <a:cubicBezTo>
                      <a:pt x="56499" y="32314"/>
                      <a:pt x="49746" y="37542"/>
                      <a:pt x="43644" y="43644"/>
                    </a:cubicBezTo>
                    <a:cubicBezTo>
                      <a:pt x="37542" y="49746"/>
                      <a:pt x="32314" y="56499"/>
                      <a:pt x="27961" y="63903"/>
                    </a:cubicBezTo>
                    <a:cubicBezTo>
                      <a:pt x="23608" y="71307"/>
                      <a:pt x="20241" y="79270"/>
                      <a:pt x="17859" y="87790"/>
                    </a:cubicBezTo>
                    <a:cubicBezTo>
                      <a:pt x="15478" y="96311"/>
                      <a:pt x="14288" y="105147"/>
                      <a:pt x="14288" y="114300"/>
                    </a:cubicBezTo>
                    <a:cubicBezTo>
                      <a:pt x="14288" y="116309"/>
                      <a:pt x="14660" y="118170"/>
                      <a:pt x="15404" y="119881"/>
                    </a:cubicBezTo>
                    <a:cubicBezTo>
                      <a:pt x="16148" y="121593"/>
                      <a:pt x="17171" y="123100"/>
                      <a:pt x="18473" y="124402"/>
                    </a:cubicBezTo>
                    <a:cubicBezTo>
                      <a:pt x="19776" y="125704"/>
                      <a:pt x="21282" y="126727"/>
                      <a:pt x="22994" y="127471"/>
                    </a:cubicBezTo>
                    <a:cubicBezTo>
                      <a:pt x="24706" y="128216"/>
                      <a:pt x="26566" y="128588"/>
                      <a:pt x="28575" y="128588"/>
                    </a:cubicBezTo>
                    <a:cubicBezTo>
                      <a:pt x="31403" y="128588"/>
                      <a:pt x="33914" y="128234"/>
                      <a:pt x="36109" y="127527"/>
                    </a:cubicBezTo>
                    <a:cubicBezTo>
                      <a:pt x="38305" y="126820"/>
                      <a:pt x="40388" y="125946"/>
                      <a:pt x="42360" y="124904"/>
                    </a:cubicBezTo>
                    <a:cubicBezTo>
                      <a:pt x="44332" y="123862"/>
                      <a:pt x="46267" y="122709"/>
                      <a:pt x="48165" y="121444"/>
                    </a:cubicBezTo>
                    <a:cubicBezTo>
                      <a:pt x="50062" y="120179"/>
                      <a:pt x="52108" y="119025"/>
                      <a:pt x="54304" y="117984"/>
                    </a:cubicBezTo>
                    <a:cubicBezTo>
                      <a:pt x="56499" y="116942"/>
                      <a:pt x="58973" y="116067"/>
                      <a:pt x="61727" y="115361"/>
                    </a:cubicBezTo>
                    <a:cubicBezTo>
                      <a:pt x="64480" y="114654"/>
                      <a:pt x="67717" y="114300"/>
                      <a:pt x="71438" y="114300"/>
                    </a:cubicBezTo>
                    <a:cubicBezTo>
                      <a:pt x="77391" y="114300"/>
                      <a:pt x="82972" y="115416"/>
                      <a:pt x="88181" y="117649"/>
                    </a:cubicBezTo>
                    <a:cubicBezTo>
                      <a:pt x="93390" y="119881"/>
                      <a:pt x="97929" y="122932"/>
                      <a:pt x="101798" y="126802"/>
                    </a:cubicBezTo>
                    <a:cubicBezTo>
                      <a:pt x="105668" y="130671"/>
                      <a:pt x="108719" y="135210"/>
                      <a:pt x="110951" y="140419"/>
                    </a:cubicBezTo>
                    <a:cubicBezTo>
                      <a:pt x="113184" y="145628"/>
                      <a:pt x="114300" y="151210"/>
                      <a:pt x="114300" y="157163"/>
                    </a:cubicBezTo>
                    <a:cubicBezTo>
                      <a:pt x="114300" y="160809"/>
                      <a:pt x="113947" y="164027"/>
                      <a:pt x="113240" y="166818"/>
                    </a:cubicBezTo>
                    <a:cubicBezTo>
                      <a:pt x="112533" y="169608"/>
                      <a:pt x="111658" y="172101"/>
                      <a:pt x="110617" y="174296"/>
                    </a:cubicBezTo>
                    <a:cubicBezTo>
                      <a:pt x="109575" y="176492"/>
                      <a:pt x="108421" y="178538"/>
                      <a:pt x="107156" y="180436"/>
                    </a:cubicBezTo>
                    <a:cubicBezTo>
                      <a:pt x="105891" y="182333"/>
                      <a:pt x="104738" y="184268"/>
                      <a:pt x="103696" y="186240"/>
                    </a:cubicBezTo>
                    <a:cubicBezTo>
                      <a:pt x="102654" y="188212"/>
                      <a:pt x="101780" y="190295"/>
                      <a:pt x="101073" y="192491"/>
                    </a:cubicBezTo>
                    <a:cubicBezTo>
                      <a:pt x="100366" y="194686"/>
                      <a:pt x="100013" y="197197"/>
                      <a:pt x="100013" y="200025"/>
                    </a:cubicBezTo>
                    <a:cubicBezTo>
                      <a:pt x="100013" y="202034"/>
                      <a:pt x="100385" y="203895"/>
                      <a:pt x="101129" y="205606"/>
                    </a:cubicBezTo>
                    <a:cubicBezTo>
                      <a:pt x="101873" y="207318"/>
                      <a:pt x="102896" y="208825"/>
                      <a:pt x="104198" y="210127"/>
                    </a:cubicBezTo>
                    <a:cubicBezTo>
                      <a:pt x="105501" y="211429"/>
                      <a:pt x="107007" y="212452"/>
                      <a:pt x="108719" y="213196"/>
                    </a:cubicBezTo>
                    <a:cubicBezTo>
                      <a:pt x="110431" y="213941"/>
                      <a:pt x="112291" y="214313"/>
                      <a:pt x="114300" y="214313"/>
                    </a:cubicBezTo>
                    <a:cubicBezTo>
                      <a:pt x="123453" y="214313"/>
                      <a:pt x="132290" y="213122"/>
                      <a:pt x="140810" y="210741"/>
                    </a:cubicBezTo>
                    <a:cubicBezTo>
                      <a:pt x="149330" y="208360"/>
                      <a:pt x="157293" y="204992"/>
                      <a:pt x="164697" y="200639"/>
                    </a:cubicBezTo>
                    <a:cubicBezTo>
                      <a:pt x="172101" y="196286"/>
                      <a:pt x="178854" y="191058"/>
                      <a:pt x="184956" y="184956"/>
                    </a:cubicBezTo>
                    <a:cubicBezTo>
                      <a:pt x="191058" y="178854"/>
                      <a:pt x="196286" y="172101"/>
                      <a:pt x="200639" y="164697"/>
                    </a:cubicBezTo>
                    <a:cubicBezTo>
                      <a:pt x="204992" y="157293"/>
                      <a:pt x="208359" y="149331"/>
                      <a:pt x="210741" y="140810"/>
                    </a:cubicBezTo>
                    <a:cubicBezTo>
                      <a:pt x="213122" y="132290"/>
                      <a:pt x="214313" y="123453"/>
                      <a:pt x="214313" y="114300"/>
                    </a:cubicBezTo>
                    <a:cubicBezTo>
                      <a:pt x="214313" y="105147"/>
                      <a:pt x="213122" y="96311"/>
                      <a:pt x="210741" y="87790"/>
                    </a:cubicBezTo>
                    <a:cubicBezTo>
                      <a:pt x="208359" y="79270"/>
                      <a:pt x="204992" y="71307"/>
                      <a:pt x="200639" y="63903"/>
                    </a:cubicBezTo>
                    <a:cubicBezTo>
                      <a:pt x="196286" y="56499"/>
                      <a:pt x="191058" y="49746"/>
                      <a:pt x="184956" y="43644"/>
                    </a:cubicBezTo>
                    <a:cubicBezTo>
                      <a:pt x="178854" y="37542"/>
                      <a:pt x="172101" y="32314"/>
                      <a:pt x="164697" y="27961"/>
                    </a:cubicBezTo>
                    <a:cubicBezTo>
                      <a:pt x="157293" y="23608"/>
                      <a:pt x="149330" y="20241"/>
                      <a:pt x="140810" y="17860"/>
                    </a:cubicBezTo>
                    <a:cubicBezTo>
                      <a:pt x="132290" y="15478"/>
                      <a:pt x="123453" y="14288"/>
                      <a:pt x="114300" y="14288"/>
                    </a:cubicBezTo>
                    <a:close/>
                    <a:moveTo>
                      <a:pt x="114300" y="0"/>
                    </a:moveTo>
                    <a:cubicBezTo>
                      <a:pt x="124792" y="0"/>
                      <a:pt x="134913" y="1358"/>
                      <a:pt x="144661" y="4074"/>
                    </a:cubicBezTo>
                    <a:cubicBezTo>
                      <a:pt x="154409" y="6790"/>
                      <a:pt x="163525" y="10623"/>
                      <a:pt x="172008" y="15571"/>
                    </a:cubicBezTo>
                    <a:cubicBezTo>
                      <a:pt x="180491" y="20520"/>
                      <a:pt x="188212" y="26473"/>
                      <a:pt x="195170" y="33431"/>
                    </a:cubicBezTo>
                    <a:cubicBezTo>
                      <a:pt x="202127" y="40388"/>
                      <a:pt x="208080" y="48109"/>
                      <a:pt x="213029" y="56592"/>
                    </a:cubicBezTo>
                    <a:cubicBezTo>
                      <a:pt x="217977" y="65075"/>
                      <a:pt x="221810" y="74191"/>
                      <a:pt x="224526" y="83939"/>
                    </a:cubicBezTo>
                    <a:cubicBezTo>
                      <a:pt x="227242" y="93687"/>
                      <a:pt x="228600" y="103808"/>
                      <a:pt x="228600" y="114300"/>
                    </a:cubicBezTo>
                    <a:cubicBezTo>
                      <a:pt x="228600" y="124793"/>
                      <a:pt x="227242" y="134913"/>
                      <a:pt x="224526" y="144661"/>
                    </a:cubicBezTo>
                    <a:cubicBezTo>
                      <a:pt x="221810" y="154409"/>
                      <a:pt x="217977" y="163525"/>
                      <a:pt x="213029" y="172008"/>
                    </a:cubicBezTo>
                    <a:cubicBezTo>
                      <a:pt x="208080" y="180491"/>
                      <a:pt x="202127" y="188212"/>
                      <a:pt x="195170" y="195170"/>
                    </a:cubicBezTo>
                    <a:cubicBezTo>
                      <a:pt x="188212" y="202127"/>
                      <a:pt x="180491" y="208080"/>
                      <a:pt x="172008" y="213029"/>
                    </a:cubicBezTo>
                    <a:cubicBezTo>
                      <a:pt x="163525" y="217978"/>
                      <a:pt x="154409" y="221810"/>
                      <a:pt x="144661" y="224526"/>
                    </a:cubicBezTo>
                    <a:cubicBezTo>
                      <a:pt x="134913" y="227242"/>
                      <a:pt x="124792" y="228600"/>
                      <a:pt x="114300" y="228600"/>
                    </a:cubicBezTo>
                    <a:cubicBezTo>
                      <a:pt x="110356" y="228600"/>
                      <a:pt x="106654" y="227837"/>
                      <a:pt x="103194" y="226312"/>
                    </a:cubicBezTo>
                    <a:cubicBezTo>
                      <a:pt x="99733" y="224786"/>
                      <a:pt x="96720" y="222740"/>
                      <a:pt x="94152" y="220173"/>
                    </a:cubicBezTo>
                    <a:cubicBezTo>
                      <a:pt x="91585" y="217605"/>
                      <a:pt x="89539" y="214592"/>
                      <a:pt x="88013" y="211131"/>
                    </a:cubicBezTo>
                    <a:cubicBezTo>
                      <a:pt x="86488" y="207671"/>
                      <a:pt x="85725" y="203969"/>
                      <a:pt x="85725" y="200025"/>
                    </a:cubicBezTo>
                    <a:cubicBezTo>
                      <a:pt x="85725" y="196379"/>
                      <a:pt x="86079" y="193198"/>
                      <a:pt x="86785" y="190482"/>
                    </a:cubicBezTo>
                    <a:cubicBezTo>
                      <a:pt x="87492" y="187765"/>
                      <a:pt x="88367" y="185291"/>
                      <a:pt x="89409" y="183059"/>
                    </a:cubicBezTo>
                    <a:cubicBezTo>
                      <a:pt x="90450" y="180826"/>
                      <a:pt x="91604" y="178743"/>
                      <a:pt x="92869" y="176808"/>
                    </a:cubicBezTo>
                    <a:cubicBezTo>
                      <a:pt x="94134" y="174873"/>
                      <a:pt x="95287" y="172920"/>
                      <a:pt x="96329" y="170948"/>
                    </a:cubicBezTo>
                    <a:cubicBezTo>
                      <a:pt x="97371" y="168976"/>
                      <a:pt x="98245" y="166892"/>
                      <a:pt x="98952" y="164697"/>
                    </a:cubicBezTo>
                    <a:cubicBezTo>
                      <a:pt x="99659" y="162502"/>
                      <a:pt x="100013" y="159990"/>
                      <a:pt x="100013" y="157163"/>
                    </a:cubicBezTo>
                    <a:cubicBezTo>
                      <a:pt x="100013" y="153293"/>
                      <a:pt x="99250" y="149610"/>
                      <a:pt x="97724" y="146112"/>
                    </a:cubicBezTo>
                    <a:cubicBezTo>
                      <a:pt x="96199" y="142615"/>
                      <a:pt x="94152" y="139582"/>
                      <a:pt x="91585" y="137015"/>
                    </a:cubicBezTo>
                    <a:cubicBezTo>
                      <a:pt x="89018" y="134448"/>
                      <a:pt x="85985" y="132401"/>
                      <a:pt x="82488" y="130876"/>
                    </a:cubicBezTo>
                    <a:cubicBezTo>
                      <a:pt x="78991" y="129350"/>
                      <a:pt x="75307" y="128588"/>
                      <a:pt x="71438" y="128588"/>
                    </a:cubicBezTo>
                    <a:cubicBezTo>
                      <a:pt x="68610" y="128588"/>
                      <a:pt x="66098" y="128941"/>
                      <a:pt x="63903" y="129648"/>
                    </a:cubicBezTo>
                    <a:cubicBezTo>
                      <a:pt x="61708" y="130355"/>
                      <a:pt x="59624" y="131229"/>
                      <a:pt x="57652" y="132271"/>
                    </a:cubicBezTo>
                    <a:cubicBezTo>
                      <a:pt x="55680" y="133313"/>
                      <a:pt x="53727" y="134466"/>
                      <a:pt x="51792" y="135731"/>
                    </a:cubicBezTo>
                    <a:cubicBezTo>
                      <a:pt x="49857" y="136996"/>
                      <a:pt x="47774" y="138150"/>
                      <a:pt x="45541" y="139192"/>
                    </a:cubicBezTo>
                    <a:cubicBezTo>
                      <a:pt x="43309" y="140233"/>
                      <a:pt x="40816" y="141108"/>
                      <a:pt x="38063" y="141815"/>
                    </a:cubicBezTo>
                    <a:cubicBezTo>
                      <a:pt x="35310" y="142522"/>
                      <a:pt x="32147" y="142875"/>
                      <a:pt x="28575" y="142875"/>
                    </a:cubicBezTo>
                    <a:cubicBezTo>
                      <a:pt x="24631" y="142875"/>
                      <a:pt x="20929" y="142112"/>
                      <a:pt x="17469" y="140587"/>
                    </a:cubicBezTo>
                    <a:cubicBezTo>
                      <a:pt x="14008" y="139061"/>
                      <a:pt x="10995" y="137015"/>
                      <a:pt x="8427" y="134448"/>
                    </a:cubicBezTo>
                    <a:cubicBezTo>
                      <a:pt x="5860" y="131880"/>
                      <a:pt x="3814" y="128867"/>
                      <a:pt x="2288" y="125406"/>
                    </a:cubicBezTo>
                    <a:cubicBezTo>
                      <a:pt x="763" y="121946"/>
                      <a:pt x="0" y="118244"/>
                      <a:pt x="0" y="114300"/>
                    </a:cubicBezTo>
                    <a:cubicBezTo>
                      <a:pt x="0" y="103808"/>
                      <a:pt x="1358" y="93687"/>
                      <a:pt x="4074" y="83939"/>
                    </a:cubicBezTo>
                    <a:cubicBezTo>
                      <a:pt x="6790" y="74191"/>
                      <a:pt x="10623" y="65075"/>
                      <a:pt x="15571" y="56592"/>
                    </a:cubicBezTo>
                    <a:cubicBezTo>
                      <a:pt x="20520" y="48109"/>
                      <a:pt x="26473" y="40388"/>
                      <a:pt x="33431" y="33431"/>
                    </a:cubicBezTo>
                    <a:cubicBezTo>
                      <a:pt x="40388" y="26473"/>
                      <a:pt x="48109" y="20520"/>
                      <a:pt x="56592" y="15571"/>
                    </a:cubicBezTo>
                    <a:cubicBezTo>
                      <a:pt x="65075" y="10623"/>
                      <a:pt x="74172" y="6790"/>
                      <a:pt x="83883" y="4074"/>
                    </a:cubicBezTo>
                    <a:cubicBezTo>
                      <a:pt x="93594" y="1358"/>
                      <a:pt x="103733" y="0"/>
                      <a:pt x="114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1" name="Freeform: Shape 130">
                <a:extLst>
                  <a:ext uri="{FF2B5EF4-FFF2-40B4-BE49-F238E27FC236}">
                    <a16:creationId xmlns:a16="http://schemas.microsoft.com/office/drawing/2014/main" id="{C41CFF9E-FA31-4BC4-84CD-40D28D90BF53}"/>
                  </a:ext>
                </a:extLst>
              </p:cNvPr>
              <p:cNvSpPr/>
              <p:nvPr/>
            </p:nvSpPr>
            <p:spPr>
              <a:xfrm>
                <a:off x="4832177" y="5076626"/>
                <a:ext cx="419879" cy="449871"/>
              </a:xfrm>
              <a:custGeom>
                <a:avLst/>
                <a:gdLst/>
                <a:ahLst/>
                <a:cxnLst/>
                <a:rect l="l" t="t" r="r" b="b"/>
                <a:pathLst>
                  <a:path w="200025" h="214313">
                    <a:moveTo>
                      <a:pt x="128587" y="0"/>
                    </a:moveTo>
                    <a:cubicBezTo>
                      <a:pt x="134242" y="0"/>
                      <a:pt x="139712" y="1079"/>
                      <a:pt x="144995" y="3237"/>
                    </a:cubicBezTo>
                    <a:cubicBezTo>
                      <a:pt x="150279" y="5395"/>
                      <a:pt x="154930" y="8483"/>
                      <a:pt x="158948" y="12502"/>
                    </a:cubicBezTo>
                    <a:cubicBezTo>
                      <a:pt x="162966" y="16520"/>
                      <a:pt x="165887" y="20873"/>
                      <a:pt x="167710" y="25561"/>
                    </a:cubicBezTo>
                    <a:cubicBezTo>
                      <a:pt x="169533" y="30249"/>
                      <a:pt x="170724" y="35105"/>
                      <a:pt x="171282" y="40128"/>
                    </a:cubicBezTo>
                    <a:cubicBezTo>
                      <a:pt x="171840" y="45151"/>
                      <a:pt x="172008" y="50304"/>
                      <a:pt x="171784" y="55587"/>
                    </a:cubicBezTo>
                    <a:cubicBezTo>
                      <a:pt x="171561" y="60871"/>
                      <a:pt x="171450" y="66154"/>
                      <a:pt x="171450" y="71438"/>
                    </a:cubicBezTo>
                    <a:cubicBezTo>
                      <a:pt x="171450" y="75382"/>
                      <a:pt x="172212" y="79084"/>
                      <a:pt x="173738" y="82544"/>
                    </a:cubicBezTo>
                    <a:cubicBezTo>
                      <a:pt x="175263" y="86004"/>
                      <a:pt x="177310" y="89018"/>
                      <a:pt x="179877" y="91585"/>
                    </a:cubicBezTo>
                    <a:cubicBezTo>
                      <a:pt x="182444" y="94153"/>
                      <a:pt x="185458" y="96199"/>
                      <a:pt x="188918" y="97724"/>
                    </a:cubicBezTo>
                    <a:cubicBezTo>
                      <a:pt x="192378" y="99250"/>
                      <a:pt x="196081" y="100013"/>
                      <a:pt x="200025" y="100013"/>
                    </a:cubicBezTo>
                    <a:lnTo>
                      <a:pt x="200025" y="114300"/>
                    </a:lnTo>
                    <a:cubicBezTo>
                      <a:pt x="196081" y="114300"/>
                      <a:pt x="192378" y="115063"/>
                      <a:pt x="188918" y="116588"/>
                    </a:cubicBezTo>
                    <a:cubicBezTo>
                      <a:pt x="185458" y="118114"/>
                      <a:pt x="182444" y="120160"/>
                      <a:pt x="179877" y="122728"/>
                    </a:cubicBezTo>
                    <a:cubicBezTo>
                      <a:pt x="177310" y="125295"/>
                      <a:pt x="175263" y="128327"/>
                      <a:pt x="173738" y="131825"/>
                    </a:cubicBezTo>
                    <a:cubicBezTo>
                      <a:pt x="172212" y="135322"/>
                      <a:pt x="171450" y="139006"/>
                      <a:pt x="171450" y="142875"/>
                    </a:cubicBezTo>
                    <a:cubicBezTo>
                      <a:pt x="171450" y="148159"/>
                      <a:pt x="171561" y="153442"/>
                      <a:pt x="171784" y="158725"/>
                    </a:cubicBezTo>
                    <a:cubicBezTo>
                      <a:pt x="172008" y="164009"/>
                      <a:pt x="171840" y="169162"/>
                      <a:pt x="171282" y="174185"/>
                    </a:cubicBezTo>
                    <a:cubicBezTo>
                      <a:pt x="170724" y="179208"/>
                      <a:pt x="169533" y="184063"/>
                      <a:pt x="167710" y="188751"/>
                    </a:cubicBezTo>
                    <a:cubicBezTo>
                      <a:pt x="165887" y="193439"/>
                      <a:pt x="162966" y="197793"/>
                      <a:pt x="158948" y="201811"/>
                    </a:cubicBezTo>
                    <a:cubicBezTo>
                      <a:pt x="154930" y="205829"/>
                      <a:pt x="150279" y="208918"/>
                      <a:pt x="144995" y="211076"/>
                    </a:cubicBezTo>
                    <a:cubicBezTo>
                      <a:pt x="139712" y="213234"/>
                      <a:pt x="134242" y="214313"/>
                      <a:pt x="128587" y="214313"/>
                    </a:cubicBezTo>
                    <a:lnTo>
                      <a:pt x="128587" y="200025"/>
                    </a:lnTo>
                    <a:cubicBezTo>
                      <a:pt x="132457" y="200025"/>
                      <a:pt x="136140" y="199262"/>
                      <a:pt x="139638" y="197737"/>
                    </a:cubicBezTo>
                    <a:cubicBezTo>
                      <a:pt x="143135" y="196211"/>
                      <a:pt x="146167" y="194165"/>
                      <a:pt x="148735" y="191598"/>
                    </a:cubicBezTo>
                    <a:cubicBezTo>
                      <a:pt x="151302" y="189030"/>
                      <a:pt x="153348" y="186017"/>
                      <a:pt x="154874" y="182556"/>
                    </a:cubicBezTo>
                    <a:cubicBezTo>
                      <a:pt x="156399" y="179096"/>
                      <a:pt x="157162" y="175394"/>
                      <a:pt x="157162" y="171450"/>
                    </a:cubicBezTo>
                    <a:cubicBezTo>
                      <a:pt x="157162" y="167283"/>
                      <a:pt x="157088" y="163172"/>
                      <a:pt x="156939" y="159116"/>
                    </a:cubicBezTo>
                    <a:cubicBezTo>
                      <a:pt x="156790" y="155060"/>
                      <a:pt x="156771" y="151079"/>
                      <a:pt x="156883" y="147173"/>
                    </a:cubicBezTo>
                    <a:cubicBezTo>
                      <a:pt x="156995" y="143266"/>
                      <a:pt x="157348" y="139471"/>
                      <a:pt x="157943" y="135787"/>
                    </a:cubicBezTo>
                    <a:cubicBezTo>
                      <a:pt x="158539" y="132104"/>
                      <a:pt x="159543" y="128588"/>
                      <a:pt x="160957" y="125239"/>
                    </a:cubicBezTo>
                    <a:cubicBezTo>
                      <a:pt x="162371" y="121890"/>
                      <a:pt x="164306" y="118691"/>
                      <a:pt x="166761" y="115640"/>
                    </a:cubicBezTo>
                    <a:cubicBezTo>
                      <a:pt x="169217" y="112589"/>
                      <a:pt x="172380" y="109761"/>
                      <a:pt x="176249" y="107156"/>
                    </a:cubicBezTo>
                    <a:cubicBezTo>
                      <a:pt x="172380" y="104552"/>
                      <a:pt x="169217" y="101724"/>
                      <a:pt x="166761" y="98673"/>
                    </a:cubicBezTo>
                    <a:cubicBezTo>
                      <a:pt x="164306" y="95622"/>
                      <a:pt x="162371" y="92422"/>
                      <a:pt x="160957" y="89074"/>
                    </a:cubicBezTo>
                    <a:cubicBezTo>
                      <a:pt x="159543" y="85725"/>
                      <a:pt x="158539" y="82209"/>
                      <a:pt x="157943" y="78526"/>
                    </a:cubicBezTo>
                    <a:cubicBezTo>
                      <a:pt x="157348" y="74842"/>
                      <a:pt x="156995" y="71047"/>
                      <a:pt x="156883" y="67140"/>
                    </a:cubicBezTo>
                    <a:cubicBezTo>
                      <a:pt x="156771" y="63233"/>
                      <a:pt x="156790" y="59252"/>
                      <a:pt x="156939" y="55197"/>
                    </a:cubicBezTo>
                    <a:cubicBezTo>
                      <a:pt x="157088" y="51141"/>
                      <a:pt x="157162" y="47030"/>
                      <a:pt x="157162" y="42863"/>
                    </a:cubicBezTo>
                    <a:cubicBezTo>
                      <a:pt x="157162" y="38993"/>
                      <a:pt x="156399" y="35310"/>
                      <a:pt x="154874" y="31812"/>
                    </a:cubicBezTo>
                    <a:cubicBezTo>
                      <a:pt x="153348" y="28315"/>
                      <a:pt x="151302" y="25282"/>
                      <a:pt x="148735" y="22715"/>
                    </a:cubicBezTo>
                    <a:cubicBezTo>
                      <a:pt x="146167" y="20148"/>
                      <a:pt x="143135" y="18101"/>
                      <a:pt x="139638" y="16576"/>
                    </a:cubicBezTo>
                    <a:cubicBezTo>
                      <a:pt x="136140" y="15050"/>
                      <a:pt x="132457" y="14288"/>
                      <a:pt x="128587" y="14288"/>
                    </a:cubicBezTo>
                    <a:close/>
                    <a:moveTo>
                      <a:pt x="71437" y="0"/>
                    </a:moveTo>
                    <a:lnTo>
                      <a:pt x="71437" y="14288"/>
                    </a:lnTo>
                    <a:cubicBezTo>
                      <a:pt x="67493" y="14288"/>
                      <a:pt x="63791" y="15050"/>
                      <a:pt x="60331" y="16576"/>
                    </a:cubicBezTo>
                    <a:cubicBezTo>
                      <a:pt x="56870" y="18101"/>
                      <a:pt x="53857" y="20148"/>
                      <a:pt x="51289" y="22715"/>
                    </a:cubicBezTo>
                    <a:cubicBezTo>
                      <a:pt x="48722" y="25282"/>
                      <a:pt x="46676" y="28315"/>
                      <a:pt x="45150" y="31812"/>
                    </a:cubicBezTo>
                    <a:cubicBezTo>
                      <a:pt x="43625" y="35310"/>
                      <a:pt x="42862" y="38993"/>
                      <a:pt x="42862" y="42863"/>
                    </a:cubicBezTo>
                    <a:cubicBezTo>
                      <a:pt x="42862" y="47030"/>
                      <a:pt x="42936" y="51141"/>
                      <a:pt x="43085" y="55197"/>
                    </a:cubicBezTo>
                    <a:cubicBezTo>
                      <a:pt x="43234" y="59252"/>
                      <a:pt x="43253" y="63233"/>
                      <a:pt x="43141" y="67140"/>
                    </a:cubicBezTo>
                    <a:cubicBezTo>
                      <a:pt x="43029" y="71047"/>
                      <a:pt x="42676" y="74842"/>
                      <a:pt x="42081" y="78526"/>
                    </a:cubicBezTo>
                    <a:cubicBezTo>
                      <a:pt x="41485" y="82209"/>
                      <a:pt x="40481" y="85725"/>
                      <a:pt x="39067" y="89074"/>
                    </a:cubicBezTo>
                    <a:cubicBezTo>
                      <a:pt x="37653" y="92422"/>
                      <a:pt x="35718" y="95622"/>
                      <a:pt x="33263" y="98673"/>
                    </a:cubicBezTo>
                    <a:cubicBezTo>
                      <a:pt x="30807" y="101724"/>
                      <a:pt x="27644" y="104552"/>
                      <a:pt x="23775" y="107156"/>
                    </a:cubicBezTo>
                    <a:cubicBezTo>
                      <a:pt x="27644" y="109761"/>
                      <a:pt x="30807" y="112589"/>
                      <a:pt x="33263" y="115640"/>
                    </a:cubicBezTo>
                    <a:cubicBezTo>
                      <a:pt x="35718" y="118691"/>
                      <a:pt x="37653" y="121890"/>
                      <a:pt x="39067" y="125239"/>
                    </a:cubicBezTo>
                    <a:cubicBezTo>
                      <a:pt x="40481" y="128588"/>
                      <a:pt x="41485" y="132104"/>
                      <a:pt x="42081" y="135787"/>
                    </a:cubicBezTo>
                    <a:cubicBezTo>
                      <a:pt x="42676" y="139471"/>
                      <a:pt x="43029" y="143266"/>
                      <a:pt x="43141" y="147173"/>
                    </a:cubicBezTo>
                    <a:cubicBezTo>
                      <a:pt x="43253" y="151079"/>
                      <a:pt x="43234" y="155060"/>
                      <a:pt x="43085" y="159116"/>
                    </a:cubicBezTo>
                    <a:cubicBezTo>
                      <a:pt x="42936" y="163172"/>
                      <a:pt x="42862" y="167283"/>
                      <a:pt x="42862" y="171450"/>
                    </a:cubicBezTo>
                    <a:cubicBezTo>
                      <a:pt x="42862" y="175394"/>
                      <a:pt x="43625" y="179096"/>
                      <a:pt x="45150" y="182556"/>
                    </a:cubicBezTo>
                    <a:cubicBezTo>
                      <a:pt x="46676" y="186017"/>
                      <a:pt x="48722" y="189030"/>
                      <a:pt x="51289" y="191598"/>
                    </a:cubicBezTo>
                    <a:cubicBezTo>
                      <a:pt x="53857" y="194165"/>
                      <a:pt x="56870" y="196211"/>
                      <a:pt x="60331" y="197737"/>
                    </a:cubicBezTo>
                    <a:cubicBezTo>
                      <a:pt x="63791" y="199262"/>
                      <a:pt x="67493" y="200025"/>
                      <a:pt x="71437" y="200025"/>
                    </a:cubicBezTo>
                    <a:lnTo>
                      <a:pt x="71437" y="214313"/>
                    </a:lnTo>
                    <a:cubicBezTo>
                      <a:pt x="65782" y="214313"/>
                      <a:pt x="60312" y="213234"/>
                      <a:pt x="55029" y="211076"/>
                    </a:cubicBezTo>
                    <a:cubicBezTo>
                      <a:pt x="49745" y="208918"/>
                      <a:pt x="45094" y="205829"/>
                      <a:pt x="41076" y="201811"/>
                    </a:cubicBezTo>
                    <a:cubicBezTo>
                      <a:pt x="37058" y="197793"/>
                      <a:pt x="34137" y="193439"/>
                      <a:pt x="32314" y="188751"/>
                    </a:cubicBezTo>
                    <a:cubicBezTo>
                      <a:pt x="30491" y="184063"/>
                      <a:pt x="29300" y="179208"/>
                      <a:pt x="28742" y="174185"/>
                    </a:cubicBezTo>
                    <a:cubicBezTo>
                      <a:pt x="28184" y="169162"/>
                      <a:pt x="28016" y="164009"/>
                      <a:pt x="28240" y="158725"/>
                    </a:cubicBezTo>
                    <a:cubicBezTo>
                      <a:pt x="28463" y="153442"/>
                      <a:pt x="28575" y="148159"/>
                      <a:pt x="28575" y="142875"/>
                    </a:cubicBezTo>
                    <a:cubicBezTo>
                      <a:pt x="28575" y="139006"/>
                      <a:pt x="27812" y="135322"/>
                      <a:pt x="26286" y="131825"/>
                    </a:cubicBezTo>
                    <a:cubicBezTo>
                      <a:pt x="24761" y="128327"/>
                      <a:pt x="22714" y="125295"/>
                      <a:pt x="20147" y="122728"/>
                    </a:cubicBezTo>
                    <a:cubicBezTo>
                      <a:pt x="17580" y="120160"/>
                      <a:pt x="14547" y="118114"/>
                      <a:pt x="11050" y="116588"/>
                    </a:cubicBezTo>
                    <a:cubicBezTo>
                      <a:pt x="7553" y="115063"/>
                      <a:pt x="3869" y="114300"/>
                      <a:pt x="0" y="114300"/>
                    </a:cubicBezTo>
                    <a:lnTo>
                      <a:pt x="0" y="100013"/>
                    </a:lnTo>
                    <a:cubicBezTo>
                      <a:pt x="3869" y="100013"/>
                      <a:pt x="7553" y="99250"/>
                      <a:pt x="11050" y="97724"/>
                    </a:cubicBezTo>
                    <a:cubicBezTo>
                      <a:pt x="14547" y="96199"/>
                      <a:pt x="17580" y="94153"/>
                      <a:pt x="20147" y="91585"/>
                    </a:cubicBezTo>
                    <a:cubicBezTo>
                      <a:pt x="22714" y="89018"/>
                      <a:pt x="24761" y="86004"/>
                      <a:pt x="26286" y="82544"/>
                    </a:cubicBezTo>
                    <a:cubicBezTo>
                      <a:pt x="27812" y="79084"/>
                      <a:pt x="28575" y="75382"/>
                      <a:pt x="28575" y="71438"/>
                    </a:cubicBezTo>
                    <a:cubicBezTo>
                      <a:pt x="28575" y="66154"/>
                      <a:pt x="28463" y="60871"/>
                      <a:pt x="28240" y="55587"/>
                    </a:cubicBezTo>
                    <a:cubicBezTo>
                      <a:pt x="28016" y="50304"/>
                      <a:pt x="28184" y="45151"/>
                      <a:pt x="28742" y="40128"/>
                    </a:cubicBezTo>
                    <a:cubicBezTo>
                      <a:pt x="29300" y="35105"/>
                      <a:pt x="30491" y="30249"/>
                      <a:pt x="32314" y="25561"/>
                    </a:cubicBezTo>
                    <a:cubicBezTo>
                      <a:pt x="34137" y="20873"/>
                      <a:pt x="37058" y="16520"/>
                      <a:pt x="41076" y="12502"/>
                    </a:cubicBezTo>
                    <a:cubicBezTo>
                      <a:pt x="45094" y="8483"/>
                      <a:pt x="49745" y="5395"/>
                      <a:pt x="55029" y="3237"/>
                    </a:cubicBezTo>
                    <a:cubicBezTo>
                      <a:pt x="60312" y="1079"/>
                      <a:pt x="65782" y="0"/>
                      <a:pt x="71437" y="0"/>
                    </a:cubicBez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endParaRPr lang="en-US" sz="1836" dirty="0">
                  <a:solidFill>
                    <a:prstClr val="black"/>
                  </a:solidFill>
                  <a:latin typeface="Calibri" panose="020F0502020204030204"/>
                </a:endParaRPr>
              </a:p>
            </p:txBody>
          </p:sp>
          <p:sp>
            <p:nvSpPr>
              <p:cNvPr id="132" name="Freeform: Shape 131">
                <a:extLst>
                  <a:ext uri="{FF2B5EF4-FFF2-40B4-BE49-F238E27FC236}">
                    <a16:creationId xmlns:a16="http://schemas.microsoft.com/office/drawing/2014/main" id="{848D8433-9528-4AEB-8350-E92A34C44EDC}"/>
                  </a:ext>
                </a:extLst>
              </p:cNvPr>
              <p:cNvSpPr/>
              <p:nvPr/>
            </p:nvSpPr>
            <p:spPr>
              <a:xfrm>
                <a:off x="6561442" y="5048707"/>
                <a:ext cx="479861" cy="479861"/>
              </a:xfrm>
              <a:custGeom>
                <a:avLst/>
                <a:gdLst/>
                <a:ahLst/>
                <a:cxnLst/>
                <a:rect l="l" t="t" r="r" b="b"/>
                <a:pathLst>
                  <a:path w="228600" h="228600">
                    <a:moveTo>
                      <a:pt x="28575" y="185738"/>
                    </a:moveTo>
                    <a:cubicBezTo>
                      <a:pt x="26566" y="185738"/>
                      <a:pt x="24706" y="186110"/>
                      <a:pt x="22994" y="186854"/>
                    </a:cubicBezTo>
                    <a:cubicBezTo>
                      <a:pt x="21282" y="187598"/>
                      <a:pt x="19776" y="188621"/>
                      <a:pt x="18473" y="189923"/>
                    </a:cubicBezTo>
                    <a:cubicBezTo>
                      <a:pt x="17171" y="191226"/>
                      <a:pt x="16148" y="192733"/>
                      <a:pt x="15404" y="194444"/>
                    </a:cubicBezTo>
                    <a:cubicBezTo>
                      <a:pt x="14660" y="196156"/>
                      <a:pt x="14288" y="198016"/>
                      <a:pt x="14288" y="200025"/>
                    </a:cubicBezTo>
                    <a:lnTo>
                      <a:pt x="14288" y="214313"/>
                    </a:lnTo>
                    <a:lnTo>
                      <a:pt x="28575" y="214313"/>
                    </a:lnTo>
                    <a:cubicBezTo>
                      <a:pt x="30584" y="214313"/>
                      <a:pt x="32445" y="213941"/>
                      <a:pt x="34156" y="213196"/>
                    </a:cubicBezTo>
                    <a:cubicBezTo>
                      <a:pt x="35868" y="212452"/>
                      <a:pt x="37375" y="211429"/>
                      <a:pt x="38677" y="210127"/>
                    </a:cubicBezTo>
                    <a:cubicBezTo>
                      <a:pt x="39979" y="208825"/>
                      <a:pt x="41002" y="207318"/>
                      <a:pt x="41746" y="205606"/>
                    </a:cubicBezTo>
                    <a:cubicBezTo>
                      <a:pt x="42490" y="203895"/>
                      <a:pt x="42863" y="202034"/>
                      <a:pt x="42863" y="200025"/>
                    </a:cubicBezTo>
                    <a:cubicBezTo>
                      <a:pt x="42863" y="198016"/>
                      <a:pt x="42490" y="196156"/>
                      <a:pt x="41746" y="194444"/>
                    </a:cubicBezTo>
                    <a:cubicBezTo>
                      <a:pt x="41002" y="192733"/>
                      <a:pt x="39979" y="191226"/>
                      <a:pt x="38677" y="189923"/>
                    </a:cubicBezTo>
                    <a:cubicBezTo>
                      <a:pt x="37375" y="188621"/>
                      <a:pt x="35868" y="187598"/>
                      <a:pt x="34156" y="186854"/>
                    </a:cubicBezTo>
                    <a:cubicBezTo>
                      <a:pt x="32445" y="186110"/>
                      <a:pt x="30584" y="185738"/>
                      <a:pt x="28575" y="185738"/>
                    </a:cubicBezTo>
                    <a:close/>
                    <a:moveTo>
                      <a:pt x="28575" y="171450"/>
                    </a:moveTo>
                    <a:cubicBezTo>
                      <a:pt x="32519" y="171450"/>
                      <a:pt x="36221" y="172194"/>
                      <a:pt x="39681" y="173683"/>
                    </a:cubicBezTo>
                    <a:cubicBezTo>
                      <a:pt x="43142" y="175171"/>
                      <a:pt x="46174" y="177217"/>
                      <a:pt x="48778" y="179822"/>
                    </a:cubicBezTo>
                    <a:cubicBezTo>
                      <a:pt x="51383" y="182426"/>
                      <a:pt x="53429" y="185459"/>
                      <a:pt x="54918" y="188919"/>
                    </a:cubicBezTo>
                    <a:cubicBezTo>
                      <a:pt x="56406" y="192379"/>
                      <a:pt x="57150" y="196081"/>
                      <a:pt x="57150" y="200025"/>
                    </a:cubicBezTo>
                    <a:cubicBezTo>
                      <a:pt x="57150" y="203969"/>
                      <a:pt x="56406" y="207671"/>
                      <a:pt x="54918" y="211131"/>
                    </a:cubicBezTo>
                    <a:cubicBezTo>
                      <a:pt x="53429" y="214592"/>
                      <a:pt x="51383" y="217624"/>
                      <a:pt x="48778" y="220229"/>
                    </a:cubicBezTo>
                    <a:cubicBezTo>
                      <a:pt x="46174" y="222833"/>
                      <a:pt x="43142" y="224879"/>
                      <a:pt x="39681" y="226368"/>
                    </a:cubicBezTo>
                    <a:cubicBezTo>
                      <a:pt x="36221" y="227856"/>
                      <a:pt x="32519" y="228600"/>
                      <a:pt x="28575" y="228600"/>
                    </a:cubicBezTo>
                    <a:lnTo>
                      <a:pt x="0" y="228600"/>
                    </a:lnTo>
                    <a:lnTo>
                      <a:pt x="0" y="200025"/>
                    </a:lnTo>
                    <a:cubicBezTo>
                      <a:pt x="0" y="196081"/>
                      <a:pt x="744" y="192379"/>
                      <a:pt x="2232" y="188919"/>
                    </a:cubicBezTo>
                    <a:cubicBezTo>
                      <a:pt x="3721" y="185459"/>
                      <a:pt x="5767" y="182426"/>
                      <a:pt x="8372" y="179822"/>
                    </a:cubicBezTo>
                    <a:cubicBezTo>
                      <a:pt x="10976" y="177217"/>
                      <a:pt x="14008" y="175171"/>
                      <a:pt x="17469" y="173683"/>
                    </a:cubicBezTo>
                    <a:cubicBezTo>
                      <a:pt x="20929" y="172194"/>
                      <a:pt x="24631" y="171450"/>
                      <a:pt x="28575" y="171450"/>
                    </a:cubicBezTo>
                    <a:close/>
                    <a:moveTo>
                      <a:pt x="148679" y="152921"/>
                    </a:moveTo>
                    <a:cubicBezTo>
                      <a:pt x="145405" y="155302"/>
                      <a:pt x="142094" y="157591"/>
                      <a:pt x="138745" y="159786"/>
                    </a:cubicBezTo>
                    <a:cubicBezTo>
                      <a:pt x="135396" y="161981"/>
                      <a:pt x="132011" y="164158"/>
                      <a:pt x="128588" y="166316"/>
                    </a:cubicBezTo>
                    <a:lnTo>
                      <a:pt x="128588" y="185738"/>
                    </a:lnTo>
                    <a:lnTo>
                      <a:pt x="137740" y="185738"/>
                    </a:lnTo>
                    <a:close/>
                    <a:moveTo>
                      <a:pt x="67084" y="119993"/>
                    </a:moveTo>
                    <a:cubicBezTo>
                      <a:pt x="64926" y="123788"/>
                      <a:pt x="62787" y="127583"/>
                      <a:pt x="60666" y="131378"/>
                    </a:cubicBezTo>
                    <a:cubicBezTo>
                      <a:pt x="58545" y="135173"/>
                      <a:pt x="56406" y="139006"/>
                      <a:pt x="54248" y="142875"/>
                    </a:cubicBezTo>
                    <a:lnTo>
                      <a:pt x="85837" y="174352"/>
                    </a:lnTo>
                    <a:cubicBezTo>
                      <a:pt x="89632" y="172194"/>
                      <a:pt x="93427" y="170055"/>
                      <a:pt x="97222" y="167934"/>
                    </a:cubicBezTo>
                    <a:cubicBezTo>
                      <a:pt x="101017" y="165813"/>
                      <a:pt x="104812" y="163674"/>
                      <a:pt x="108607" y="161516"/>
                    </a:cubicBezTo>
                    <a:close/>
                    <a:moveTo>
                      <a:pt x="75679" y="79921"/>
                    </a:moveTo>
                    <a:lnTo>
                      <a:pt x="42863" y="90860"/>
                    </a:lnTo>
                    <a:lnTo>
                      <a:pt x="42863" y="100013"/>
                    </a:lnTo>
                    <a:lnTo>
                      <a:pt x="62285" y="100013"/>
                    </a:lnTo>
                    <a:cubicBezTo>
                      <a:pt x="64443" y="96590"/>
                      <a:pt x="66619" y="93204"/>
                      <a:pt x="68814" y="89855"/>
                    </a:cubicBezTo>
                    <a:cubicBezTo>
                      <a:pt x="71010" y="86506"/>
                      <a:pt x="73298" y="83195"/>
                      <a:pt x="75679" y="79921"/>
                    </a:cubicBezTo>
                    <a:close/>
                    <a:moveTo>
                      <a:pt x="142875" y="71438"/>
                    </a:moveTo>
                    <a:cubicBezTo>
                      <a:pt x="140866" y="71438"/>
                      <a:pt x="139005" y="71810"/>
                      <a:pt x="137294" y="72554"/>
                    </a:cubicBezTo>
                    <a:cubicBezTo>
                      <a:pt x="135582" y="73298"/>
                      <a:pt x="134076" y="74321"/>
                      <a:pt x="132773" y="75623"/>
                    </a:cubicBezTo>
                    <a:cubicBezTo>
                      <a:pt x="131471" y="76926"/>
                      <a:pt x="130448" y="78433"/>
                      <a:pt x="129704" y="80144"/>
                    </a:cubicBezTo>
                    <a:cubicBezTo>
                      <a:pt x="128960" y="81856"/>
                      <a:pt x="128588" y="83716"/>
                      <a:pt x="128588" y="85725"/>
                    </a:cubicBezTo>
                    <a:cubicBezTo>
                      <a:pt x="128588" y="87734"/>
                      <a:pt x="128960" y="89595"/>
                      <a:pt x="129704" y="91306"/>
                    </a:cubicBezTo>
                    <a:cubicBezTo>
                      <a:pt x="130448" y="93018"/>
                      <a:pt x="131471" y="94525"/>
                      <a:pt x="132773" y="95827"/>
                    </a:cubicBezTo>
                    <a:cubicBezTo>
                      <a:pt x="134076" y="97129"/>
                      <a:pt x="135582" y="98152"/>
                      <a:pt x="137294" y="98896"/>
                    </a:cubicBezTo>
                    <a:cubicBezTo>
                      <a:pt x="139005" y="99641"/>
                      <a:pt x="140866" y="100013"/>
                      <a:pt x="142875" y="100013"/>
                    </a:cubicBezTo>
                    <a:cubicBezTo>
                      <a:pt x="144884" y="100013"/>
                      <a:pt x="146745" y="99641"/>
                      <a:pt x="148456" y="98896"/>
                    </a:cubicBezTo>
                    <a:cubicBezTo>
                      <a:pt x="150168" y="98152"/>
                      <a:pt x="151674" y="97129"/>
                      <a:pt x="152977" y="95827"/>
                    </a:cubicBezTo>
                    <a:cubicBezTo>
                      <a:pt x="154279" y="94525"/>
                      <a:pt x="155302" y="93018"/>
                      <a:pt x="156046" y="91306"/>
                    </a:cubicBezTo>
                    <a:cubicBezTo>
                      <a:pt x="156790" y="89595"/>
                      <a:pt x="157163" y="87734"/>
                      <a:pt x="157163" y="85725"/>
                    </a:cubicBezTo>
                    <a:cubicBezTo>
                      <a:pt x="157163" y="83716"/>
                      <a:pt x="156790" y="81856"/>
                      <a:pt x="156046" y="80144"/>
                    </a:cubicBezTo>
                    <a:cubicBezTo>
                      <a:pt x="155302" y="78433"/>
                      <a:pt x="154279" y="76926"/>
                      <a:pt x="152977" y="75623"/>
                    </a:cubicBezTo>
                    <a:cubicBezTo>
                      <a:pt x="151674" y="74321"/>
                      <a:pt x="150168" y="73298"/>
                      <a:pt x="148456" y="72554"/>
                    </a:cubicBezTo>
                    <a:cubicBezTo>
                      <a:pt x="146745" y="71810"/>
                      <a:pt x="144884" y="71438"/>
                      <a:pt x="142875" y="71438"/>
                    </a:cubicBezTo>
                    <a:close/>
                    <a:moveTo>
                      <a:pt x="142875" y="57150"/>
                    </a:moveTo>
                    <a:cubicBezTo>
                      <a:pt x="146819" y="57150"/>
                      <a:pt x="150521" y="57894"/>
                      <a:pt x="153981" y="59383"/>
                    </a:cubicBezTo>
                    <a:cubicBezTo>
                      <a:pt x="157442" y="60871"/>
                      <a:pt x="160474" y="62917"/>
                      <a:pt x="163078" y="65522"/>
                    </a:cubicBezTo>
                    <a:cubicBezTo>
                      <a:pt x="165683" y="68126"/>
                      <a:pt x="167729" y="71159"/>
                      <a:pt x="169218" y="74619"/>
                    </a:cubicBezTo>
                    <a:cubicBezTo>
                      <a:pt x="170706" y="78079"/>
                      <a:pt x="171450" y="81781"/>
                      <a:pt x="171450" y="85725"/>
                    </a:cubicBezTo>
                    <a:cubicBezTo>
                      <a:pt x="171450" y="89669"/>
                      <a:pt x="170706" y="93371"/>
                      <a:pt x="169218" y="96831"/>
                    </a:cubicBezTo>
                    <a:cubicBezTo>
                      <a:pt x="167729" y="100292"/>
                      <a:pt x="165683" y="103324"/>
                      <a:pt x="163078" y="105929"/>
                    </a:cubicBezTo>
                    <a:cubicBezTo>
                      <a:pt x="160474" y="108533"/>
                      <a:pt x="157442" y="110579"/>
                      <a:pt x="153981" y="112068"/>
                    </a:cubicBezTo>
                    <a:cubicBezTo>
                      <a:pt x="150521" y="113556"/>
                      <a:pt x="146819" y="114300"/>
                      <a:pt x="142875" y="114300"/>
                    </a:cubicBezTo>
                    <a:cubicBezTo>
                      <a:pt x="138931" y="114300"/>
                      <a:pt x="135229" y="113556"/>
                      <a:pt x="131769" y="112068"/>
                    </a:cubicBezTo>
                    <a:cubicBezTo>
                      <a:pt x="128308" y="110579"/>
                      <a:pt x="125276" y="108533"/>
                      <a:pt x="122672" y="105929"/>
                    </a:cubicBezTo>
                    <a:cubicBezTo>
                      <a:pt x="120067" y="103324"/>
                      <a:pt x="118021" y="100292"/>
                      <a:pt x="116532" y="96831"/>
                    </a:cubicBezTo>
                    <a:cubicBezTo>
                      <a:pt x="115044" y="93371"/>
                      <a:pt x="114300" y="89669"/>
                      <a:pt x="114300" y="85725"/>
                    </a:cubicBezTo>
                    <a:cubicBezTo>
                      <a:pt x="114300" y="81781"/>
                      <a:pt x="115044" y="78079"/>
                      <a:pt x="116532" y="74619"/>
                    </a:cubicBezTo>
                    <a:cubicBezTo>
                      <a:pt x="118021" y="71159"/>
                      <a:pt x="120067" y="68126"/>
                      <a:pt x="122672" y="65522"/>
                    </a:cubicBezTo>
                    <a:cubicBezTo>
                      <a:pt x="125276" y="62917"/>
                      <a:pt x="128308" y="60871"/>
                      <a:pt x="131769" y="59383"/>
                    </a:cubicBezTo>
                    <a:cubicBezTo>
                      <a:pt x="135229" y="57894"/>
                      <a:pt x="138931" y="57150"/>
                      <a:pt x="142875" y="57150"/>
                    </a:cubicBezTo>
                    <a:close/>
                    <a:moveTo>
                      <a:pt x="214201" y="14399"/>
                    </a:moveTo>
                    <a:cubicBezTo>
                      <a:pt x="203783" y="14771"/>
                      <a:pt x="193979" y="15943"/>
                      <a:pt x="184789" y="17915"/>
                    </a:cubicBezTo>
                    <a:cubicBezTo>
                      <a:pt x="175599" y="19887"/>
                      <a:pt x="166855" y="22734"/>
                      <a:pt x="158558" y="26454"/>
                    </a:cubicBezTo>
                    <a:cubicBezTo>
                      <a:pt x="150261" y="30175"/>
                      <a:pt x="142280" y="34770"/>
                      <a:pt x="134615" y="40240"/>
                    </a:cubicBezTo>
                    <a:cubicBezTo>
                      <a:pt x="126950" y="45709"/>
                      <a:pt x="119397" y="52090"/>
                      <a:pt x="111956" y="59383"/>
                    </a:cubicBezTo>
                    <a:cubicBezTo>
                      <a:pt x="104589" y="66601"/>
                      <a:pt x="97855" y="74210"/>
                      <a:pt x="91753" y="82209"/>
                    </a:cubicBezTo>
                    <a:cubicBezTo>
                      <a:pt x="85651" y="90209"/>
                      <a:pt x="79921" y="98599"/>
                      <a:pt x="74563" y="107380"/>
                    </a:cubicBezTo>
                    <a:lnTo>
                      <a:pt x="121221" y="154037"/>
                    </a:lnTo>
                    <a:cubicBezTo>
                      <a:pt x="130001" y="148679"/>
                      <a:pt x="138373" y="142931"/>
                      <a:pt x="146335" y="136792"/>
                    </a:cubicBezTo>
                    <a:cubicBezTo>
                      <a:pt x="154298" y="130653"/>
                      <a:pt x="161888" y="123862"/>
                      <a:pt x="169106" y="116421"/>
                    </a:cubicBezTo>
                    <a:cubicBezTo>
                      <a:pt x="176473" y="109054"/>
                      <a:pt x="182891" y="101557"/>
                      <a:pt x="188361" y="93929"/>
                    </a:cubicBezTo>
                    <a:cubicBezTo>
                      <a:pt x="193830" y="86302"/>
                      <a:pt x="198425" y="78340"/>
                      <a:pt x="202146" y="70042"/>
                    </a:cubicBezTo>
                    <a:cubicBezTo>
                      <a:pt x="205867" y="61745"/>
                      <a:pt x="208713" y="53002"/>
                      <a:pt x="210685" y="43811"/>
                    </a:cubicBezTo>
                    <a:cubicBezTo>
                      <a:pt x="212657" y="34621"/>
                      <a:pt x="213829" y="24817"/>
                      <a:pt x="214201" y="14399"/>
                    </a:cubicBezTo>
                    <a:close/>
                    <a:moveTo>
                      <a:pt x="221456" y="0"/>
                    </a:moveTo>
                    <a:lnTo>
                      <a:pt x="228600" y="0"/>
                    </a:lnTo>
                    <a:lnTo>
                      <a:pt x="228600" y="7144"/>
                    </a:lnTo>
                    <a:cubicBezTo>
                      <a:pt x="228600" y="20687"/>
                      <a:pt x="227391" y="33338"/>
                      <a:pt x="224972" y="45095"/>
                    </a:cubicBezTo>
                    <a:cubicBezTo>
                      <a:pt x="222554" y="56852"/>
                      <a:pt x="218889" y="67977"/>
                      <a:pt x="213978" y="78470"/>
                    </a:cubicBezTo>
                    <a:cubicBezTo>
                      <a:pt x="209066" y="88962"/>
                      <a:pt x="202890" y="98952"/>
                      <a:pt x="195449" y="108440"/>
                    </a:cubicBezTo>
                    <a:cubicBezTo>
                      <a:pt x="188007" y="117928"/>
                      <a:pt x="179301" y="127174"/>
                      <a:pt x="169329" y="136178"/>
                    </a:cubicBezTo>
                    <a:lnTo>
                      <a:pt x="148010" y="200025"/>
                    </a:lnTo>
                    <a:lnTo>
                      <a:pt x="114300" y="200025"/>
                    </a:lnTo>
                    <a:lnTo>
                      <a:pt x="114300" y="174687"/>
                    </a:lnTo>
                    <a:cubicBezTo>
                      <a:pt x="104031" y="180715"/>
                      <a:pt x="93650" y="186519"/>
                      <a:pt x="83158" y="192100"/>
                    </a:cubicBezTo>
                    <a:lnTo>
                      <a:pt x="36500" y="145442"/>
                    </a:lnTo>
                    <a:cubicBezTo>
                      <a:pt x="42081" y="134950"/>
                      <a:pt x="47885" y="124569"/>
                      <a:pt x="53913" y="114300"/>
                    </a:cubicBezTo>
                    <a:lnTo>
                      <a:pt x="28575" y="114300"/>
                    </a:lnTo>
                    <a:lnTo>
                      <a:pt x="28575" y="80591"/>
                    </a:lnTo>
                    <a:lnTo>
                      <a:pt x="92422" y="59383"/>
                    </a:lnTo>
                    <a:cubicBezTo>
                      <a:pt x="101426" y="49337"/>
                      <a:pt x="110672" y="40593"/>
                      <a:pt x="120160" y="33152"/>
                    </a:cubicBezTo>
                    <a:cubicBezTo>
                      <a:pt x="129648" y="25710"/>
                      <a:pt x="139638" y="19534"/>
                      <a:pt x="150130" y="14622"/>
                    </a:cubicBezTo>
                    <a:cubicBezTo>
                      <a:pt x="160623" y="9711"/>
                      <a:pt x="171748" y="6046"/>
                      <a:pt x="183505" y="3628"/>
                    </a:cubicBezTo>
                    <a:cubicBezTo>
                      <a:pt x="195263" y="1209"/>
                      <a:pt x="207913" y="0"/>
                      <a:pt x="22145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3" name="Freeform: Shape 132">
                <a:extLst>
                  <a:ext uri="{FF2B5EF4-FFF2-40B4-BE49-F238E27FC236}">
                    <a16:creationId xmlns:a16="http://schemas.microsoft.com/office/drawing/2014/main" id="{D11D4556-49E1-413A-9BC3-12DD88BEF3D3}"/>
                  </a:ext>
                </a:extLst>
              </p:cNvPr>
              <p:cNvSpPr/>
              <p:nvPr/>
            </p:nvSpPr>
            <p:spPr>
              <a:xfrm>
                <a:off x="8590351" y="5055184"/>
                <a:ext cx="404179" cy="479861"/>
              </a:xfrm>
              <a:custGeom>
                <a:avLst/>
                <a:gdLst/>
                <a:ahLst/>
                <a:cxnLst/>
                <a:rect l="l" t="t" r="r" b="b"/>
                <a:pathLst>
                  <a:path w="192546" h="228600">
                    <a:moveTo>
                      <a:pt x="33709" y="171450"/>
                    </a:moveTo>
                    <a:lnTo>
                      <a:pt x="15292" y="203485"/>
                    </a:lnTo>
                    <a:cubicBezTo>
                      <a:pt x="14622" y="204602"/>
                      <a:pt x="14287" y="205829"/>
                      <a:pt x="14287" y="207169"/>
                    </a:cubicBezTo>
                    <a:cubicBezTo>
                      <a:pt x="14287" y="209104"/>
                      <a:pt x="14975" y="210778"/>
                      <a:pt x="16352" y="212192"/>
                    </a:cubicBezTo>
                    <a:cubicBezTo>
                      <a:pt x="17729" y="213606"/>
                      <a:pt x="19422" y="214313"/>
                      <a:pt x="21431" y="214313"/>
                    </a:cubicBezTo>
                    <a:lnTo>
                      <a:pt x="171115" y="214313"/>
                    </a:lnTo>
                    <a:cubicBezTo>
                      <a:pt x="173050" y="214313"/>
                      <a:pt x="174705" y="213606"/>
                      <a:pt x="176082" y="212192"/>
                    </a:cubicBezTo>
                    <a:cubicBezTo>
                      <a:pt x="177459" y="210778"/>
                      <a:pt x="178147" y="209104"/>
                      <a:pt x="178147" y="207169"/>
                    </a:cubicBezTo>
                    <a:cubicBezTo>
                      <a:pt x="178147" y="206425"/>
                      <a:pt x="178054" y="205774"/>
                      <a:pt x="177868" y="205216"/>
                    </a:cubicBezTo>
                    <a:cubicBezTo>
                      <a:pt x="177682" y="204657"/>
                      <a:pt x="177403" y="204081"/>
                      <a:pt x="177031" y="203485"/>
                    </a:cubicBezTo>
                    <a:lnTo>
                      <a:pt x="158725" y="171450"/>
                    </a:lnTo>
                    <a:close/>
                    <a:moveTo>
                      <a:pt x="81930" y="14288"/>
                    </a:moveTo>
                    <a:lnTo>
                      <a:pt x="81930" y="81707"/>
                    </a:lnTo>
                    <a:cubicBezTo>
                      <a:pt x="81930" y="85651"/>
                      <a:pt x="80925" y="89334"/>
                      <a:pt x="78916" y="92757"/>
                    </a:cubicBezTo>
                    <a:lnTo>
                      <a:pt x="41969" y="157163"/>
                    </a:lnTo>
                    <a:lnTo>
                      <a:pt x="150465" y="157163"/>
                    </a:lnTo>
                    <a:lnTo>
                      <a:pt x="113518" y="92757"/>
                    </a:lnTo>
                    <a:cubicBezTo>
                      <a:pt x="111509" y="89334"/>
                      <a:pt x="110505" y="85651"/>
                      <a:pt x="110505" y="81707"/>
                    </a:cubicBezTo>
                    <a:lnTo>
                      <a:pt x="110505" y="14288"/>
                    </a:lnTo>
                    <a:close/>
                    <a:moveTo>
                      <a:pt x="53355" y="0"/>
                    </a:moveTo>
                    <a:lnTo>
                      <a:pt x="139080" y="0"/>
                    </a:lnTo>
                    <a:lnTo>
                      <a:pt x="139080" y="14288"/>
                    </a:lnTo>
                    <a:lnTo>
                      <a:pt x="124792" y="14288"/>
                    </a:lnTo>
                    <a:lnTo>
                      <a:pt x="124792" y="81707"/>
                    </a:lnTo>
                    <a:cubicBezTo>
                      <a:pt x="124792" y="83121"/>
                      <a:pt x="125164" y="84423"/>
                      <a:pt x="125908" y="85614"/>
                    </a:cubicBezTo>
                    <a:lnTo>
                      <a:pt x="189421" y="196230"/>
                    </a:lnTo>
                    <a:cubicBezTo>
                      <a:pt x="190462" y="197942"/>
                      <a:pt x="191244" y="199690"/>
                      <a:pt x="191765" y="201476"/>
                    </a:cubicBezTo>
                    <a:cubicBezTo>
                      <a:pt x="192286" y="203262"/>
                      <a:pt x="192546" y="205160"/>
                      <a:pt x="192546" y="207169"/>
                    </a:cubicBezTo>
                    <a:cubicBezTo>
                      <a:pt x="192546" y="210145"/>
                      <a:pt x="191988" y="212936"/>
                      <a:pt x="190872" y="215540"/>
                    </a:cubicBezTo>
                    <a:cubicBezTo>
                      <a:pt x="189755" y="218145"/>
                      <a:pt x="188230" y="220415"/>
                      <a:pt x="186295" y="222349"/>
                    </a:cubicBezTo>
                    <a:cubicBezTo>
                      <a:pt x="184360" y="224284"/>
                      <a:pt x="182091" y="225810"/>
                      <a:pt x="179486" y="226926"/>
                    </a:cubicBezTo>
                    <a:cubicBezTo>
                      <a:pt x="176882" y="228042"/>
                      <a:pt x="174091" y="228600"/>
                      <a:pt x="171115" y="228600"/>
                    </a:cubicBezTo>
                    <a:lnTo>
                      <a:pt x="21431" y="228600"/>
                    </a:lnTo>
                    <a:cubicBezTo>
                      <a:pt x="18454" y="228600"/>
                      <a:pt x="15664" y="228042"/>
                      <a:pt x="13059" y="226926"/>
                    </a:cubicBezTo>
                    <a:cubicBezTo>
                      <a:pt x="10455" y="225810"/>
                      <a:pt x="8185" y="224284"/>
                      <a:pt x="6250" y="222349"/>
                    </a:cubicBezTo>
                    <a:cubicBezTo>
                      <a:pt x="4316" y="220415"/>
                      <a:pt x="2790" y="218145"/>
                      <a:pt x="1674" y="215540"/>
                    </a:cubicBezTo>
                    <a:cubicBezTo>
                      <a:pt x="558" y="212936"/>
                      <a:pt x="0" y="210145"/>
                      <a:pt x="0" y="207169"/>
                    </a:cubicBezTo>
                    <a:cubicBezTo>
                      <a:pt x="0" y="205160"/>
                      <a:pt x="241" y="203262"/>
                      <a:pt x="725" y="201476"/>
                    </a:cubicBezTo>
                    <a:cubicBezTo>
                      <a:pt x="1209" y="199690"/>
                      <a:pt x="1972" y="197942"/>
                      <a:pt x="3013" y="196230"/>
                    </a:cubicBezTo>
                    <a:lnTo>
                      <a:pt x="66526" y="85502"/>
                    </a:lnTo>
                    <a:cubicBezTo>
                      <a:pt x="67270" y="84460"/>
                      <a:pt x="67642" y="83195"/>
                      <a:pt x="67642" y="81707"/>
                    </a:cubicBezTo>
                    <a:lnTo>
                      <a:pt x="67642" y="14288"/>
                    </a:lnTo>
                    <a:lnTo>
                      <a:pt x="53355" y="142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4" name="Freeform: Shape 133">
                <a:extLst>
                  <a:ext uri="{FF2B5EF4-FFF2-40B4-BE49-F238E27FC236}">
                    <a16:creationId xmlns:a16="http://schemas.microsoft.com/office/drawing/2014/main" id="{F38CD343-FFF8-4EDF-9685-B6CDCF5A87E6}"/>
                  </a:ext>
                </a:extLst>
              </p:cNvPr>
              <p:cNvSpPr/>
              <p:nvPr/>
            </p:nvSpPr>
            <p:spPr>
              <a:xfrm>
                <a:off x="10239838" y="5071412"/>
                <a:ext cx="479862" cy="449870"/>
              </a:xfrm>
              <a:custGeom>
                <a:avLst/>
                <a:gdLst/>
                <a:ahLst/>
                <a:cxnLst/>
                <a:rect l="l" t="t" r="r" b="b"/>
                <a:pathLst>
                  <a:path w="228600" h="214312">
                    <a:moveTo>
                      <a:pt x="171450" y="100012"/>
                    </a:moveTo>
                    <a:cubicBezTo>
                      <a:pt x="167506" y="100012"/>
                      <a:pt x="163804" y="100756"/>
                      <a:pt x="160344" y="102245"/>
                    </a:cubicBezTo>
                    <a:cubicBezTo>
                      <a:pt x="156883" y="103733"/>
                      <a:pt x="153851" y="105779"/>
                      <a:pt x="151247" y="108384"/>
                    </a:cubicBezTo>
                    <a:cubicBezTo>
                      <a:pt x="148642" y="110988"/>
                      <a:pt x="146596" y="114021"/>
                      <a:pt x="145107" y="117481"/>
                    </a:cubicBezTo>
                    <a:cubicBezTo>
                      <a:pt x="143619" y="120941"/>
                      <a:pt x="142875" y="124643"/>
                      <a:pt x="142875" y="128587"/>
                    </a:cubicBezTo>
                    <a:cubicBezTo>
                      <a:pt x="142875" y="132531"/>
                      <a:pt x="143619" y="136233"/>
                      <a:pt x="145107" y="139694"/>
                    </a:cubicBezTo>
                    <a:cubicBezTo>
                      <a:pt x="146596" y="143154"/>
                      <a:pt x="148642" y="146186"/>
                      <a:pt x="151247" y="148791"/>
                    </a:cubicBezTo>
                    <a:cubicBezTo>
                      <a:pt x="153851" y="151395"/>
                      <a:pt x="156883" y="153442"/>
                      <a:pt x="160344" y="154930"/>
                    </a:cubicBezTo>
                    <a:cubicBezTo>
                      <a:pt x="163804" y="156418"/>
                      <a:pt x="167506" y="157162"/>
                      <a:pt x="171450" y="157162"/>
                    </a:cubicBezTo>
                    <a:cubicBezTo>
                      <a:pt x="175394" y="157162"/>
                      <a:pt x="179096" y="156418"/>
                      <a:pt x="182556" y="154930"/>
                    </a:cubicBezTo>
                    <a:cubicBezTo>
                      <a:pt x="186017" y="153442"/>
                      <a:pt x="189049" y="151395"/>
                      <a:pt x="191653" y="148791"/>
                    </a:cubicBezTo>
                    <a:cubicBezTo>
                      <a:pt x="194258" y="146186"/>
                      <a:pt x="196304" y="143154"/>
                      <a:pt x="197793" y="139694"/>
                    </a:cubicBezTo>
                    <a:cubicBezTo>
                      <a:pt x="199281" y="136233"/>
                      <a:pt x="200025" y="132531"/>
                      <a:pt x="200025" y="128587"/>
                    </a:cubicBezTo>
                    <a:cubicBezTo>
                      <a:pt x="200025" y="124643"/>
                      <a:pt x="199281" y="120941"/>
                      <a:pt x="197793" y="117481"/>
                    </a:cubicBezTo>
                    <a:cubicBezTo>
                      <a:pt x="196304" y="114021"/>
                      <a:pt x="194258" y="110988"/>
                      <a:pt x="191653" y="108384"/>
                    </a:cubicBezTo>
                    <a:cubicBezTo>
                      <a:pt x="189049" y="105779"/>
                      <a:pt x="186017" y="103733"/>
                      <a:pt x="182556" y="102245"/>
                    </a:cubicBezTo>
                    <a:cubicBezTo>
                      <a:pt x="179096" y="100756"/>
                      <a:pt x="175394" y="100012"/>
                      <a:pt x="171450" y="100012"/>
                    </a:cubicBezTo>
                    <a:close/>
                    <a:moveTo>
                      <a:pt x="171450" y="85725"/>
                    </a:moveTo>
                    <a:cubicBezTo>
                      <a:pt x="177329" y="85725"/>
                      <a:pt x="182873" y="86841"/>
                      <a:pt x="188082" y="89073"/>
                    </a:cubicBezTo>
                    <a:cubicBezTo>
                      <a:pt x="193291" y="91306"/>
                      <a:pt x="197848" y="94375"/>
                      <a:pt x="201755" y="98282"/>
                    </a:cubicBezTo>
                    <a:cubicBezTo>
                      <a:pt x="205662" y="102189"/>
                      <a:pt x="208731" y="106747"/>
                      <a:pt x="210964" y="111956"/>
                    </a:cubicBezTo>
                    <a:cubicBezTo>
                      <a:pt x="213196" y="117165"/>
                      <a:pt x="214313" y="122709"/>
                      <a:pt x="214313" y="128587"/>
                    </a:cubicBezTo>
                    <a:cubicBezTo>
                      <a:pt x="214313" y="135508"/>
                      <a:pt x="212768" y="142000"/>
                      <a:pt x="209680" y="148065"/>
                    </a:cubicBezTo>
                    <a:cubicBezTo>
                      <a:pt x="206592" y="154130"/>
                      <a:pt x="202257" y="159171"/>
                      <a:pt x="196676" y="163190"/>
                    </a:cubicBezTo>
                    <a:cubicBezTo>
                      <a:pt x="201588" y="165571"/>
                      <a:pt x="205997" y="168566"/>
                      <a:pt x="209903" y="172175"/>
                    </a:cubicBezTo>
                    <a:cubicBezTo>
                      <a:pt x="213810" y="175784"/>
                      <a:pt x="217159" y="179803"/>
                      <a:pt x="219949" y="184230"/>
                    </a:cubicBezTo>
                    <a:cubicBezTo>
                      <a:pt x="222740" y="188658"/>
                      <a:pt x="224879" y="193420"/>
                      <a:pt x="226368" y="198518"/>
                    </a:cubicBezTo>
                    <a:cubicBezTo>
                      <a:pt x="227856" y="203615"/>
                      <a:pt x="228600" y="208880"/>
                      <a:pt x="228600" y="214312"/>
                    </a:cubicBezTo>
                    <a:lnTo>
                      <a:pt x="214313" y="214312"/>
                    </a:lnTo>
                    <a:cubicBezTo>
                      <a:pt x="214313" y="208434"/>
                      <a:pt x="213178" y="202890"/>
                      <a:pt x="210908" y="197681"/>
                    </a:cubicBezTo>
                    <a:cubicBezTo>
                      <a:pt x="208638" y="192472"/>
                      <a:pt x="205569" y="187932"/>
                      <a:pt x="201699" y="184063"/>
                    </a:cubicBezTo>
                    <a:cubicBezTo>
                      <a:pt x="197830" y="180193"/>
                      <a:pt x="193291" y="177124"/>
                      <a:pt x="188082" y="174854"/>
                    </a:cubicBezTo>
                    <a:cubicBezTo>
                      <a:pt x="182873" y="172585"/>
                      <a:pt x="177329" y="171450"/>
                      <a:pt x="171450" y="171450"/>
                    </a:cubicBezTo>
                    <a:cubicBezTo>
                      <a:pt x="165571" y="171450"/>
                      <a:pt x="160027" y="172585"/>
                      <a:pt x="154818" y="174854"/>
                    </a:cubicBezTo>
                    <a:cubicBezTo>
                      <a:pt x="149609" y="177124"/>
                      <a:pt x="145070" y="180193"/>
                      <a:pt x="141201" y="184063"/>
                    </a:cubicBezTo>
                    <a:cubicBezTo>
                      <a:pt x="137331" y="187932"/>
                      <a:pt x="134262" y="192472"/>
                      <a:pt x="131992" y="197681"/>
                    </a:cubicBezTo>
                    <a:cubicBezTo>
                      <a:pt x="129722" y="202890"/>
                      <a:pt x="128588" y="208434"/>
                      <a:pt x="128588" y="214312"/>
                    </a:cubicBezTo>
                    <a:lnTo>
                      <a:pt x="114300" y="214312"/>
                    </a:lnTo>
                    <a:cubicBezTo>
                      <a:pt x="114300" y="208880"/>
                      <a:pt x="115044" y="203615"/>
                      <a:pt x="116532" y="198518"/>
                    </a:cubicBezTo>
                    <a:cubicBezTo>
                      <a:pt x="118021" y="193420"/>
                      <a:pt x="120160" y="188658"/>
                      <a:pt x="122951" y="184230"/>
                    </a:cubicBezTo>
                    <a:cubicBezTo>
                      <a:pt x="125741" y="179803"/>
                      <a:pt x="129090" y="175784"/>
                      <a:pt x="132997" y="172175"/>
                    </a:cubicBezTo>
                    <a:cubicBezTo>
                      <a:pt x="136903" y="168566"/>
                      <a:pt x="141312" y="165571"/>
                      <a:pt x="146224" y="163190"/>
                    </a:cubicBezTo>
                    <a:cubicBezTo>
                      <a:pt x="140643" y="159171"/>
                      <a:pt x="136308" y="154130"/>
                      <a:pt x="133220" y="148065"/>
                    </a:cubicBezTo>
                    <a:cubicBezTo>
                      <a:pt x="130132" y="142000"/>
                      <a:pt x="128588" y="135508"/>
                      <a:pt x="128588" y="128587"/>
                    </a:cubicBezTo>
                    <a:cubicBezTo>
                      <a:pt x="128588" y="122709"/>
                      <a:pt x="129704" y="117165"/>
                      <a:pt x="131936" y="111956"/>
                    </a:cubicBezTo>
                    <a:cubicBezTo>
                      <a:pt x="134169" y="106747"/>
                      <a:pt x="137238" y="102189"/>
                      <a:pt x="141145" y="98282"/>
                    </a:cubicBezTo>
                    <a:cubicBezTo>
                      <a:pt x="145052" y="94375"/>
                      <a:pt x="149591" y="91306"/>
                      <a:pt x="154763" y="89073"/>
                    </a:cubicBezTo>
                    <a:cubicBezTo>
                      <a:pt x="159934" y="86841"/>
                      <a:pt x="165497" y="85725"/>
                      <a:pt x="171450" y="85725"/>
                    </a:cubicBezTo>
                    <a:close/>
                    <a:moveTo>
                      <a:pt x="0" y="0"/>
                    </a:moveTo>
                    <a:lnTo>
                      <a:pt x="228600" y="0"/>
                    </a:lnTo>
                    <a:lnTo>
                      <a:pt x="228600" y="114300"/>
                    </a:lnTo>
                    <a:cubicBezTo>
                      <a:pt x="228600" y="110728"/>
                      <a:pt x="228265" y="107602"/>
                      <a:pt x="227595" y="104924"/>
                    </a:cubicBezTo>
                    <a:cubicBezTo>
                      <a:pt x="226926" y="102245"/>
                      <a:pt x="225977" y="99752"/>
                      <a:pt x="224749" y="97445"/>
                    </a:cubicBezTo>
                    <a:cubicBezTo>
                      <a:pt x="223521" y="95138"/>
                      <a:pt x="222033" y="92906"/>
                      <a:pt x="220284" y="90748"/>
                    </a:cubicBezTo>
                    <a:cubicBezTo>
                      <a:pt x="218535" y="88590"/>
                      <a:pt x="216545" y="86246"/>
                      <a:pt x="214313" y="83716"/>
                    </a:cubicBezTo>
                    <a:lnTo>
                      <a:pt x="214313" y="14287"/>
                    </a:lnTo>
                    <a:lnTo>
                      <a:pt x="14288" y="14287"/>
                    </a:lnTo>
                    <a:lnTo>
                      <a:pt x="14288" y="142875"/>
                    </a:lnTo>
                    <a:lnTo>
                      <a:pt x="42863" y="142875"/>
                    </a:lnTo>
                    <a:lnTo>
                      <a:pt x="42863" y="172678"/>
                    </a:lnTo>
                    <a:lnTo>
                      <a:pt x="72665" y="142875"/>
                    </a:lnTo>
                    <a:lnTo>
                      <a:pt x="116198" y="142875"/>
                    </a:lnTo>
                    <a:cubicBezTo>
                      <a:pt x="116793" y="145405"/>
                      <a:pt x="117593" y="147860"/>
                      <a:pt x="118597" y="150242"/>
                    </a:cubicBezTo>
                    <a:cubicBezTo>
                      <a:pt x="119602" y="152623"/>
                      <a:pt x="120737" y="154930"/>
                      <a:pt x="122002" y="157162"/>
                    </a:cubicBezTo>
                    <a:lnTo>
                      <a:pt x="78581" y="157162"/>
                    </a:lnTo>
                    <a:lnTo>
                      <a:pt x="28575" y="207168"/>
                    </a:lnTo>
                    <a:lnTo>
                      <a:pt x="28575" y="157162"/>
                    </a:lnTo>
                    <a:lnTo>
                      <a:pt x="0" y="1571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49" name="TextBox 48">
                <a:extLst>
                  <a:ext uri="{FF2B5EF4-FFF2-40B4-BE49-F238E27FC236}">
                    <a16:creationId xmlns:a16="http://schemas.microsoft.com/office/drawing/2014/main" id="{B3BF89FA-228A-497F-BBAF-4EA99CC6979F}"/>
                  </a:ext>
                </a:extLst>
              </p:cNvPr>
              <p:cNvSpPr txBox="1"/>
              <p:nvPr/>
            </p:nvSpPr>
            <p:spPr>
              <a:xfrm>
                <a:off x="1796961" y="5118152"/>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Plan</a:t>
                </a:r>
              </a:p>
            </p:txBody>
          </p:sp>
          <p:sp>
            <p:nvSpPr>
              <p:cNvPr id="129" name="Freeform: Shape 128">
                <a:extLst>
                  <a:ext uri="{FF2B5EF4-FFF2-40B4-BE49-F238E27FC236}">
                    <a16:creationId xmlns:a16="http://schemas.microsoft.com/office/drawing/2014/main" id="{AA90B656-C656-43A5-A560-EBE4B99EFA14}"/>
                  </a:ext>
                </a:extLst>
              </p:cNvPr>
              <p:cNvSpPr/>
              <p:nvPr/>
            </p:nvSpPr>
            <p:spPr>
              <a:xfrm>
                <a:off x="1310283" y="5013600"/>
                <a:ext cx="479861" cy="471192"/>
              </a:xfrm>
              <a:custGeom>
                <a:avLst/>
                <a:gdLst/>
                <a:ahLst/>
                <a:cxnLst/>
                <a:rect l="l" t="t" r="r" b="b"/>
                <a:pathLst>
                  <a:path w="228600" h="224470">
                    <a:moveTo>
                      <a:pt x="57150" y="148903"/>
                    </a:moveTo>
                    <a:lnTo>
                      <a:pt x="57150" y="167320"/>
                    </a:lnTo>
                    <a:lnTo>
                      <a:pt x="75568" y="167320"/>
                    </a:lnTo>
                    <a:close/>
                    <a:moveTo>
                      <a:pt x="42863" y="114300"/>
                    </a:moveTo>
                    <a:lnTo>
                      <a:pt x="110170" y="181608"/>
                    </a:lnTo>
                    <a:lnTo>
                      <a:pt x="42863" y="181608"/>
                    </a:lnTo>
                    <a:close/>
                    <a:moveTo>
                      <a:pt x="14288" y="34603"/>
                    </a:moveTo>
                    <a:lnTo>
                      <a:pt x="14288" y="210183"/>
                    </a:lnTo>
                    <a:lnTo>
                      <a:pt x="189867" y="210183"/>
                    </a:lnTo>
                    <a:close/>
                    <a:moveTo>
                      <a:pt x="157163" y="24445"/>
                    </a:moveTo>
                    <a:lnTo>
                      <a:pt x="157163" y="38733"/>
                    </a:lnTo>
                    <a:lnTo>
                      <a:pt x="185738" y="38733"/>
                    </a:lnTo>
                    <a:lnTo>
                      <a:pt x="185738" y="53020"/>
                    </a:lnTo>
                    <a:lnTo>
                      <a:pt x="157163" y="53020"/>
                    </a:lnTo>
                    <a:lnTo>
                      <a:pt x="157163" y="67308"/>
                    </a:lnTo>
                    <a:lnTo>
                      <a:pt x="185738" y="67308"/>
                    </a:lnTo>
                    <a:lnTo>
                      <a:pt x="185738" y="81595"/>
                    </a:lnTo>
                    <a:lnTo>
                      <a:pt x="157163" y="81595"/>
                    </a:lnTo>
                    <a:lnTo>
                      <a:pt x="157163" y="95883"/>
                    </a:lnTo>
                    <a:lnTo>
                      <a:pt x="200025" y="95883"/>
                    </a:lnTo>
                    <a:lnTo>
                      <a:pt x="200025" y="110170"/>
                    </a:lnTo>
                    <a:lnTo>
                      <a:pt x="157163" y="110170"/>
                    </a:lnTo>
                    <a:lnTo>
                      <a:pt x="157163" y="124458"/>
                    </a:lnTo>
                    <a:lnTo>
                      <a:pt x="185738" y="124458"/>
                    </a:lnTo>
                    <a:lnTo>
                      <a:pt x="185738" y="138745"/>
                    </a:lnTo>
                    <a:lnTo>
                      <a:pt x="157163" y="138745"/>
                    </a:lnTo>
                    <a:lnTo>
                      <a:pt x="157163" y="153033"/>
                    </a:lnTo>
                    <a:lnTo>
                      <a:pt x="185738" y="153033"/>
                    </a:lnTo>
                    <a:lnTo>
                      <a:pt x="185738" y="167320"/>
                    </a:lnTo>
                    <a:lnTo>
                      <a:pt x="167320" y="167320"/>
                    </a:lnTo>
                    <a:lnTo>
                      <a:pt x="181608" y="181608"/>
                    </a:lnTo>
                    <a:lnTo>
                      <a:pt x="200025" y="181608"/>
                    </a:lnTo>
                    <a:lnTo>
                      <a:pt x="200025" y="195895"/>
                    </a:lnTo>
                    <a:lnTo>
                      <a:pt x="195895" y="195895"/>
                    </a:lnTo>
                    <a:lnTo>
                      <a:pt x="210183" y="210183"/>
                    </a:lnTo>
                    <a:lnTo>
                      <a:pt x="214313" y="210183"/>
                    </a:lnTo>
                    <a:lnTo>
                      <a:pt x="214313" y="24445"/>
                    </a:lnTo>
                    <a:close/>
                    <a:moveTo>
                      <a:pt x="0" y="0"/>
                    </a:moveTo>
                    <a:lnTo>
                      <a:pt x="142875" y="142875"/>
                    </a:lnTo>
                    <a:lnTo>
                      <a:pt x="142875" y="10158"/>
                    </a:lnTo>
                    <a:lnTo>
                      <a:pt x="228600" y="10158"/>
                    </a:lnTo>
                    <a:lnTo>
                      <a:pt x="228600" y="224470"/>
                    </a:lnTo>
                    <a:lnTo>
                      <a:pt x="0" y="224470"/>
                    </a:ln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1405371">
                  <a:lnSpc>
                    <a:spcPct val="90000"/>
                  </a:lnSpc>
                  <a:spcBef>
                    <a:spcPct val="0"/>
                  </a:spcBef>
                  <a:spcAft>
                    <a:spcPct val="35000"/>
                  </a:spcAft>
                </a:pPr>
                <a:r>
                  <a:rPr lang="en-US" sz="1836" dirty="0">
                    <a:solidFill>
                      <a:prstClr val="black"/>
                    </a:solidFill>
                    <a:latin typeface="Full MDL2 Assets" panose="050A0102010101010101" pitchFamily="18" charset="0"/>
                  </a:rPr>
                  <a:t> </a:t>
                </a:r>
              </a:p>
            </p:txBody>
          </p:sp>
          <p:grpSp>
            <p:nvGrpSpPr>
              <p:cNvPr id="41" name="Group 40">
                <a:extLst>
                  <a:ext uri="{FF2B5EF4-FFF2-40B4-BE49-F238E27FC236}">
                    <a16:creationId xmlns:a16="http://schemas.microsoft.com/office/drawing/2014/main" id="{AF6D177E-0B68-4C71-A9F8-AE71D4E10CBC}"/>
                  </a:ext>
                </a:extLst>
              </p:cNvPr>
              <p:cNvGrpSpPr/>
              <p:nvPr/>
            </p:nvGrpSpPr>
            <p:grpSpPr>
              <a:xfrm>
                <a:off x="724782" y="4687674"/>
                <a:ext cx="4654302" cy="747522"/>
                <a:chOff x="672180" y="2312835"/>
                <a:chExt cx="4563455" cy="732931"/>
              </a:xfrm>
              <a:solidFill>
                <a:schemeClr val="tx1"/>
              </a:solidFill>
            </p:grpSpPr>
            <p:sp>
              <p:nvSpPr>
                <p:cNvPr id="36" name="Arrow: Bent 35">
                  <a:extLst>
                    <a:ext uri="{FF2B5EF4-FFF2-40B4-BE49-F238E27FC236}">
                      <a16:creationId xmlns:a16="http://schemas.microsoft.com/office/drawing/2014/main" id="{F4F8964D-6026-4AEF-8960-1807AC38B275}"/>
                    </a:ext>
                  </a:extLst>
                </p:cNvPr>
                <p:cNvSpPr/>
                <p:nvPr/>
              </p:nvSpPr>
              <p:spPr>
                <a:xfrm rot="10800000" flipH="1">
                  <a:off x="672181" y="2579235"/>
                  <a:ext cx="513184"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sp>
              <p:nvSpPr>
                <p:cNvPr id="40" name="Arrow: Bent 39">
                  <a:extLst>
                    <a:ext uri="{FF2B5EF4-FFF2-40B4-BE49-F238E27FC236}">
                      <a16:creationId xmlns:a16="http://schemas.microsoft.com/office/drawing/2014/main" id="{A6A5A878-9693-4F53-843F-C73B4A1CCEC8}"/>
                    </a:ext>
                  </a:extLst>
                </p:cNvPr>
                <p:cNvSpPr/>
                <p:nvPr/>
              </p:nvSpPr>
              <p:spPr>
                <a:xfrm>
                  <a:off x="672180" y="2312835"/>
                  <a:ext cx="4563455" cy="410309"/>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3455" h="410309">
                      <a:moveTo>
                        <a:pt x="0" y="410309"/>
                      </a:moveTo>
                      <a:lnTo>
                        <a:pt x="0" y="206202"/>
                      </a:lnTo>
                      <a:cubicBezTo>
                        <a:pt x="0" y="93477"/>
                        <a:pt x="91382" y="2095"/>
                        <a:pt x="204107" y="2095"/>
                      </a:cubicBezTo>
                      <a:lnTo>
                        <a:pt x="396551" y="2094"/>
                      </a:lnTo>
                      <a:lnTo>
                        <a:pt x="605243" y="1441"/>
                      </a:lnTo>
                      <a:lnTo>
                        <a:pt x="4563455" y="0"/>
                      </a:lnTo>
                      <a:cubicBezTo>
                        <a:pt x="4563021" y="37962"/>
                        <a:pt x="4439018" y="81417"/>
                        <a:pt x="4438584" y="119379"/>
                      </a:cubicBezTo>
                      <a:lnTo>
                        <a:pt x="396551" y="118727"/>
                      </a:lnTo>
                      <a:lnTo>
                        <a:pt x="204107" y="118727"/>
                      </a:lnTo>
                      <a:cubicBezTo>
                        <a:pt x="155796" y="118727"/>
                        <a:pt x="116632" y="157891"/>
                        <a:pt x="116632" y="206202"/>
                      </a:cubicBezTo>
                      <a:cubicBezTo>
                        <a:pt x="116632" y="274238"/>
                        <a:pt x="116633" y="342273"/>
                        <a:pt x="116633" y="410309"/>
                      </a:cubicBezTo>
                      <a:lnTo>
                        <a:pt x="0" y="410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grpSp>
        </p:grpSp>
      </p:grpSp>
    </p:spTree>
    <p:extLst>
      <p:ext uri="{BB962C8B-B14F-4D97-AF65-F5344CB8AC3E}">
        <p14:creationId xmlns:p14="http://schemas.microsoft.com/office/powerpoint/2010/main" val="343943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Engineering </a:t>
            </a:r>
            <a:r>
              <a:rPr lang="en-US" dirty="0"/>
              <a:t>b</a:t>
            </a:r>
            <a:r>
              <a:rPr lang="en-US" sz="7200" dirty="0"/>
              <a:t>est </a:t>
            </a:r>
            <a:r>
              <a:rPr lang="en-US" dirty="0"/>
              <a:t>p</a:t>
            </a:r>
            <a:r>
              <a:rPr lang="en-US" sz="7200" dirty="0"/>
              <a:t>ractices</a:t>
            </a:r>
            <a:br>
              <a:rPr lang="en-US" sz="7200" dirty="0"/>
            </a:br>
            <a:br>
              <a:rPr lang="en-US" sz="7200" dirty="0"/>
            </a:br>
            <a:r>
              <a:rPr lang="en-US" sz="4800" dirty="0"/>
              <a:t>Jennifer Zhang</a:t>
            </a:r>
            <a:endParaRPr lang="en-US" sz="7200" dirty="0"/>
          </a:p>
        </p:txBody>
      </p:sp>
    </p:spTree>
    <p:extLst>
      <p:ext uri="{BB962C8B-B14F-4D97-AF65-F5344CB8AC3E}">
        <p14:creationId xmlns:p14="http://schemas.microsoft.com/office/powerpoint/2010/main" val="32845625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483C16B-E0A6-44FC-B3AB-587825DC493C}"/>
              </a:ext>
            </a:extLst>
          </p:cNvPr>
          <p:cNvSpPr>
            <a:spLocks noGrp="1"/>
          </p:cNvSpPr>
          <p:nvPr>
            <p:ph type="title"/>
          </p:nvPr>
        </p:nvSpPr>
        <p:spPr/>
        <p:txBody>
          <a:bodyPr/>
          <a:lstStyle/>
          <a:p>
            <a:r>
              <a:rPr lang="en-US" dirty="0">
                <a:solidFill>
                  <a:prstClr val="white"/>
                </a:solidFill>
                <a:latin typeface="Segoe UI Light" panose="020B0502040204020203" pitchFamily="34" charset="0"/>
                <a:cs typeface="Segoe UI Light" panose="020B0502040204020203" pitchFamily="34" charset="0"/>
              </a:rPr>
              <a:t>Engineering Accessibility Vision </a:t>
            </a:r>
            <a:r>
              <a:rPr lang="en-US" dirty="0">
                <a:solidFill>
                  <a:prstClr val="white"/>
                </a:solidFill>
                <a:latin typeface="Segoe UI Light" panose="020B0502040204020203" pitchFamily="34" charset="0"/>
                <a:cs typeface="Segoe UI Light" panose="020B0502040204020203" pitchFamily="34" charset="0"/>
                <a:sym typeface="Symbol" panose="05050102010706020507" pitchFamily="18" charset="2"/>
              </a:rPr>
              <a:t></a:t>
            </a:r>
            <a:r>
              <a:rPr lang="en-US" dirty="0">
                <a:solidFill>
                  <a:prstClr val="white"/>
                </a:solidFill>
                <a:latin typeface="Segoe UI Light" panose="020B0502040204020203" pitchFamily="34" charset="0"/>
                <a:cs typeface="Segoe UI Light" panose="020B0502040204020203" pitchFamily="34" charset="0"/>
              </a:rPr>
              <a:t> Shift Left</a:t>
            </a:r>
            <a:br>
              <a:rPr lang="en-US" dirty="0">
                <a:solidFill>
                  <a:prstClr val="white"/>
                </a:solidFill>
                <a:latin typeface="Segoe UI Light" panose="020B0502040204020203" pitchFamily="34" charset="0"/>
                <a:cs typeface="Segoe UI Light" panose="020B0502040204020203" pitchFamily="34" charset="0"/>
              </a:rPr>
            </a:br>
            <a:endParaRPr lang="en-US" dirty="0"/>
          </a:p>
        </p:txBody>
      </p:sp>
      <p:sp>
        <p:nvSpPr>
          <p:cNvPr id="5" name="TextBox 4">
            <a:extLst>
              <a:ext uri="{FF2B5EF4-FFF2-40B4-BE49-F238E27FC236}">
                <a16:creationId xmlns:a16="http://schemas.microsoft.com/office/drawing/2014/main" id="{605222B6-4B2C-4218-B1CE-9A69EA05E45E}"/>
              </a:ext>
            </a:extLst>
          </p:cNvPr>
          <p:cNvSpPr txBox="1"/>
          <p:nvPr/>
        </p:nvSpPr>
        <p:spPr>
          <a:xfrm>
            <a:off x="481917" y="1422880"/>
            <a:ext cx="8578634" cy="2357939"/>
          </a:xfrm>
          <a:prstGeom prst="rect">
            <a:avLst/>
          </a:prstGeom>
          <a:noFill/>
        </p:spPr>
        <p:txBody>
          <a:bodyPr wrap="square" rtlCol="0">
            <a:spAutoFit/>
          </a:bodyPr>
          <a:lstStyle/>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Integrate accessibility throughout​</a:t>
            </a:r>
          </a:p>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Accessibility bugs​</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Ideally: prevent them​</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At a minimum: make it easier to find, fix, and file</a:t>
            </a:r>
          </a:p>
        </p:txBody>
      </p:sp>
      <p:grpSp>
        <p:nvGrpSpPr>
          <p:cNvPr id="8" name="Group 7" descr="Product lifecycle with Plan and Design highlighted.">
            <a:extLst>
              <a:ext uri="{FF2B5EF4-FFF2-40B4-BE49-F238E27FC236}">
                <a16:creationId xmlns:a16="http://schemas.microsoft.com/office/drawing/2014/main" id="{DD65CC4C-81AA-4151-936F-27EB5E94F051}"/>
              </a:ext>
            </a:extLst>
          </p:cNvPr>
          <p:cNvGrpSpPr/>
          <p:nvPr/>
        </p:nvGrpSpPr>
        <p:grpSpPr>
          <a:xfrm>
            <a:off x="430625" y="4259262"/>
            <a:ext cx="11578813" cy="2362200"/>
            <a:chOff x="430625" y="4259262"/>
            <a:chExt cx="11578813" cy="2362200"/>
          </a:xfrm>
        </p:grpSpPr>
        <p:sp>
          <p:nvSpPr>
            <p:cNvPr id="3" name="Rectangle 2"/>
            <p:cNvSpPr/>
            <p:nvPr/>
          </p:nvSpPr>
          <p:spPr bwMode="auto">
            <a:xfrm>
              <a:off x="736022" y="4259262"/>
              <a:ext cx="1569921" cy="2362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2500274" y="4259262"/>
              <a:ext cx="1569921" cy="2362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430625" y="4487862"/>
              <a:ext cx="11578813" cy="1928885"/>
              <a:chOff x="724782" y="4680456"/>
              <a:chExt cx="11578813" cy="1928885"/>
            </a:xfrm>
          </p:grpSpPr>
          <p:grpSp>
            <p:nvGrpSpPr>
              <p:cNvPr id="45" name="Group 44">
                <a:extLst>
                  <a:ext uri="{FF2B5EF4-FFF2-40B4-BE49-F238E27FC236}">
                    <a16:creationId xmlns:a16="http://schemas.microsoft.com/office/drawing/2014/main" id="{8C02E357-9A3C-42F0-875A-2F96A3EC7E9A}"/>
                  </a:ext>
                </a:extLst>
              </p:cNvPr>
              <p:cNvGrpSpPr/>
              <p:nvPr/>
            </p:nvGrpSpPr>
            <p:grpSpPr>
              <a:xfrm>
                <a:off x="4835634" y="4680456"/>
                <a:ext cx="7467961" cy="778477"/>
                <a:chOff x="3991833" y="2164322"/>
                <a:chExt cx="7322195" cy="763281"/>
              </a:xfrm>
              <a:solidFill>
                <a:schemeClr val="tx1"/>
              </a:solidFill>
            </p:grpSpPr>
            <p:sp>
              <p:nvSpPr>
                <p:cNvPr id="46" name="Arrow: Bent 45">
                  <a:extLst>
                    <a:ext uri="{FF2B5EF4-FFF2-40B4-BE49-F238E27FC236}">
                      <a16:creationId xmlns:a16="http://schemas.microsoft.com/office/drawing/2014/main" id="{F1E912D9-9CDD-4D4F-9A80-09A9855F0470}"/>
                    </a:ext>
                  </a:extLst>
                </p:cNvPr>
                <p:cNvSpPr/>
                <p:nvPr/>
              </p:nvSpPr>
              <p:spPr>
                <a:xfrm rot="10800000">
                  <a:off x="10844172" y="2461072"/>
                  <a:ext cx="469855"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sp>
              <p:nvSpPr>
                <p:cNvPr id="47" name="Arrow: Bent 39">
                  <a:extLst>
                    <a:ext uri="{FF2B5EF4-FFF2-40B4-BE49-F238E27FC236}">
                      <a16:creationId xmlns:a16="http://schemas.microsoft.com/office/drawing/2014/main" id="{8F3DE626-29F6-4B0E-8D6A-98938DB82EEE}"/>
                    </a:ext>
                  </a:extLst>
                </p:cNvPr>
                <p:cNvSpPr/>
                <p:nvPr/>
              </p:nvSpPr>
              <p:spPr>
                <a:xfrm flipH="1">
                  <a:off x="3991833" y="2164322"/>
                  <a:ext cx="7322195" cy="408868"/>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 name="connsiteX0" fmla="*/ 0 w 6975070"/>
                    <a:gd name="connsiteY0" fmla="*/ 408868 h 408868"/>
                    <a:gd name="connsiteX1" fmla="*/ 0 w 6975070"/>
                    <a:gd name="connsiteY1" fmla="*/ 204761 h 408868"/>
                    <a:gd name="connsiteX2" fmla="*/ 204107 w 6975070"/>
                    <a:gd name="connsiteY2" fmla="*/ 654 h 408868"/>
                    <a:gd name="connsiteX3" fmla="*/ 396551 w 6975070"/>
                    <a:gd name="connsiteY3" fmla="*/ 653 h 408868"/>
                    <a:gd name="connsiteX4" fmla="*/ 605243 w 6975070"/>
                    <a:gd name="connsiteY4" fmla="*/ 0 h 408868"/>
                    <a:gd name="connsiteX5" fmla="*/ 6975070 w 6975070"/>
                    <a:gd name="connsiteY5" fmla="*/ 6179 h 408868"/>
                    <a:gd name="connsiteX6" fmla="*/ 4438584 w 6975070"/>
                    <a:gd name="connsiteY6" fmla="*/ 117938 h 408868"/>
                    <a:gd name="connsiteX7" fmla="*/ 396551 w 6975070"/>
                    <a:gd name="connsiteY7" fmla="*/ 117286 h 408868"/>
                    <a:gd name="connsiteX8" fmla="*/ 204107 w 6975070"/>
                    <a:gd name="connsiteY8" fmla="*/ 117286 h 408868"/>
                    <a:gd name="connsiteX9" fmla="*/ 116632 w 6975070"/>
                    <a:gd name="connsiteY9" fmla="*/ 204761 h 408868"/>
                    <a:gd name="connsiteX10" fmla="*/ 116633 w 6975070"/>
                    <a:gd name="connsiteY10" fmla="*/ 408868 h 408868"/>
                    <a:gd name="connsiteX11" fmla="*/ 0 w 6975070"/>
                    <a:gd name="connsiteY11" fmla="*/ 408868 h 408868"/>
                    <a:gd name="connsiteX0" fmla="*/ 0 w 7380140"/>
                    <a:gd name="connsiteY0" fmla="*/ 408868 h 408868"/>
                    <a:gd name="connsiteX1" fmla="*/ 0 w 7380140"/>
                    <a:gd name="connsiteY1" fmla="*/ 204761 h 408868"/>
                    <a:gd name="connsiteX2" fmla="*/ 204107 w 7380140"/>
                    <a:gd name="connsiteY2" fmla="*/ 654 h 408868"/>
                    <a:gd name="connsiteX3" fmla="*/ 396551 w 7380140"/>
                    <a:gd name="connsiteY3" fmla="*/ 653 h 408868"/>
                    <a:gd name="connsiteX4" fmla="*/ 605243 w 7380140"/>
                    <a:gd name="connsiteY4" fmla="*/ 0 h 408868"/>
                    <a:gd name="connsiteX5" fmla="*/ 6975070 w 7380140"/>
                    <a:gd name="connsiteY5" fmla="*/ 6179 h 408868"/>
                    <a:gd name="connsiteX6" fmla="*/ 7380140 w 7380140"/>
                    <a:gd name="connsiteY6" fmla="*/ 125558 h 408868"/>
                    <a:gd name="connsiteX7" fmla="*/ 396551 w 7380140"/>
                    <a:gd name="connsiteY7" fmla="*/ 117286 h 408868"/>
                    <a:gd name="connsiteX8" fmla="*/ 204107 w 7380140"/>
                    <a:gd name="connsiteY8" fmla="*/ 117286 h 408868"/>
                    <a:gd name="connsiteX9" fmla="*/ 116632 w 7380140"/>
                    <a:gd name="connsiteY9" fmla="*/ 204761 h 408868"/>
                    <a:gd name="connsiteX10" fmla="*/ 116633 w 7380140"/>
                    <a:gd name="connsiteY10" fmla="*/ 408868 h 408868"/>
                    <a:gd name="connsiteX11" fmla="*/ 0 w 7380140"/>
                    <a:gd name="connsiteY11" fmla="*/ 408868 h 40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80140" h="408868">
                      <a:moveTo>
                        <a:pt x="0" y="408868"/>
                      </a:moveTo>
                      <a:lnTo>
                        <a:pt x="0" y="204761"/>
                      </a:lnTo>
                      <a:cubicBezTo>
                        <a:pt x="0" y="92036"/>
                        <a:pt x="91382" y="654"/>
                        <a:pt x="204107" y="654"/>
                      </a:cubicBezTo>
                      <a:lnTo>
                        <a:pt x="396551" y="653"/>
                      </a:lnTo>
                      <a:lnTo>
                        <a:pt x="605243" y="0"/>
                      </a:lnTo>
                      <a:lnTo>
                        <a:pt x="6975070" y="6179"/>
                      </a:lnTo>
                      <a:cubicBezTo>
                        <a:pt x="6974636" y="44141"/>
                        <a:pt x="7380574" y="87596"/>
                        <a:pt x="7380140" y="125558"/>
                      </a:cubicBezTo>
                      <a:lnTo>
                        <a:pt x="396551" y="117286"/>
                      </a:lnTo>
                      <a:lnTo>
                        <a:pt x="204107" y="117286"/>
                      </a:lnTo>
                      <a:cubicBezTo>
                        <a:pt x="155796" y="117286"/>
                        <a:pt x="116632" y="156450"/>
                        <a:pt x="116632" y="204761"/>
                      </a:cubicBezTo>
                      <a:cubicBezTo>
                        <a:pt x="116632" y="272797"/>
                        <a:pt x="116633" y="340832"/>
                        <a:pt x="116633" y="408868"/>
                      </a:cubicBezTo>
                      <a:lnTo>
                        <a:pt x="0" y="4088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grpSp>
          <p:sp>
            <p:nvSpPr>
              <p:cNvPr id="50" name="TextBox 49">
                <a:extLst>
                  <a:ext uri="{FF2B5EF4-FFF2-40B4-BE49-F238E27FC236}">
                    <a16:creationId xmlns:a16="http://schemas.microsoft.com/office/drawing/2014/main" id="{373C3304-EA2C-471C-9446-D5059F2489AC}"/>
                  </a:ext>
                </a:extLst>
              </p:cNvPr>
              <p:cNvSpPr txBox="1"/>
              <p:nvPr/>
            </p:nvSpPr>
            <p:spPr>
              <a:xfrm>
                <a:off x="3380948" y="5092243"/>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Design</a:t>
                </a:r>
              </a:p>
            </p:txBody>
          </p:sp>
          <p:sp>
            <p:nvSpPr>
              <p:cNvPr id="51" name="TextBox 50">
                <a:extLst>
                  <a:ext uri="{FF2B5EF4-FFF2-40B4-BE49-F238E27FC236}">
                    <a16:creationId xmlns:a16="http://schemas.microsoft.com/office/drawing/2014/main" id="{9FDBD46A-1FA5-49BE-A6E6-6A83F8F319C7}"/>
                  </a:ext>
                </a:extLst>
              </p:cNvPr>
              <p:cNvSpPr txBox="1"/>
              <p:nvPr/>
            </p:nvSpPr>
            <p:spPr>
              <a:xfrm>
                <a:off x="5252055" y="5117494"/>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Code</a:t>
                </a:r>
              </a:p>
            </p:txBody>
          </p:sp>
          <p:sp>
            <p:nvSpPr>
              <p:cNvPr id="68" name="TextBox 67">
                <a:extLst>
                  <a:ext uri="{FF2B5EF4-FFF2-40B4-BE49-F238E27FC236}">
                    <a16:creationId xmlns:a16="http://schemas.microsoft.com/office/drawing/2014/main" id="{FF6B0CCE-6E10-44D7-ABBA-C2630C42CF60}"/>
                  </a:ext>
                </a:extLst>
              </p:cNvPr>
              <p:cNvSpPr txBox="1"/>
              <p:nvPr/>
            </p:nvSpPr>
            <p:spPr>
              <a:xfrm>
                <a:off x="7041304" y="5030830"/>
                <a:ext cx="1015671" cy="535531"/>
              </a:xfrm>
              <a:prstGeom prst="rect">
                <a:avLst/>
              </a:prstGeom>
              <a:noFill/>
            </p:spPr>
            <p:txBody>
              <a:bodyPr wrap="square" rtlCol="0">
                <a:spAutoFit/>
              </a:bodyPr>
              <a:lstStyle/>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Build &amp;</a:t>
                </a:r>
              </a:p>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Deploy</a:t>
                </a:r>
              </a:p>
            </p:txBody>
          </p:sp>
          <p:sp>
            <p:nvSpPr>
              <p:cNvPr id="69" name="TextBox 68">
                <a:extLst>
                  <a:ext uri="{FF2B5EF4-FFF2-40B4-BE49-F238E27FC236}">
                    <a16:creationId xmlns:a16="http://schemas.microsoft.com/office/drawing/2014/main" id="{BD34DF5D-D37E-45D2-BDD2-62ED9050010F}"/>
                  </a:ext>
                </a:extLst>
              </p:cNvPr>
              <p:cNvSpPr txBox="1"/>
              <p:nvPr/>
            </p:nvSpPr>
            <p:spPr>
              <a:xfrm>
                <a:off x="8954128" y="5097387"/>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Test</a:t>
                </a:r>
              </a:p>
            </p:txBody>
          </p:sp>
          <p:sp>
            <p:nvSpPr>
              <p:cNvPr id="70" name="TextBox 69">
                <a:extLst>
                  <a:ext uri="{FF2B5EF4-FFF2-40B4-BE49-F238E27FC236}">
                    <a16:creationId xmlns:a16="http://schemas.microsoft.com/office/drawing/2014/main" id="{C577BA1C-5715-4FEA-9637-1DBBE2A7B09F}"/>
                  </a:ext>
                </a:extLst>
              </p:cNvPr>
              <p:cNvSpPr txBox="1"/>
              <p:nvPr/>
            </p:nvSpPr>
            <p:spPr>
              <a:xfrm>
                <a:off x="10737296" y="5097387"/>
                <a:ext cx="1153248"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Feedback</a:t>
                </a:r>
              </a:p>
            </p:txBody>
          </p:sp>
          <p:sp>
            <p:nvSpPr>
              <p:cNvPr id="86" name="TextBox 85">
                <a:extLst>
                  <a:ext uri="{FF2B5EF4-FFF2-40B4-BE49-F238E27FC236}">
                    <a16:creationId xmlns:a16="http://schemas.microsoft.com/office/drawing/2014/main" id="{0800967F-BADE-4195-8B65-B84F93D753FD}"/>
                  </a:ext>
                </a:extLst>
              </p:cNvPr>
              <p:cNvSpPr txBox="1"/>
              <p:nvPr/>
            </p:nvSpPr>
            <p:spPr>
              <a:xfrm>
                <a:off x="1030179" y="5869392"/>
                <a:ext cx="1569921"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Requirements</a:t>
                </a:r>
                <a:r>
                  <a:rPr lang="en-US" sz="1400" dirty="0">
                    <a:solidFill>
                      <a:prstClr val="white"/>
                    </a:solidFill>
                    <a:latin typeface="Segoe UI" panose="020B0502040204020203" pitchFamily="34" charset="0"/>
                    <a:cs typeface="Segoe UI" panose="020B0502040204020203" pitchFamily="34" charset="0"/>
                  </a:rPr>
                  <a:t>: prevent a11y blockers</a:t>
                </a:r>
              </a:p>
            </p:txBody>
          </p:sp>
          <p:sp>
            <p:nvSpPr>
              <p:cNvPr id="87" name="TextBox 86">
                <a:extLst>
                  <a:ext uri="{FF2B5EF4-FFF2-40B4-BE49-F238E27FC236}">
                    <a16:creationId xmlns:a16="http://schemas.microsoft.com/office/drawing/2014/main" id="{098B70EC-DB1D-4FAD-A128-9195E0F9E04C}"/>
                  </a:ext>
                </a:extLst>
              </p:cNvPr>
              <p:cNvSpPr txBox="1"/>
              <p:nvPr/>
            </p:nvSpPr>
            <p:spPr>
              <a:xfrm>
                <a:off x="2794431" y="5870677"/>
                <a:ext cx="1569921"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Specs</a:t>
                </a:r>
                <a:r>
                  <a:rPr lang="en-US" sz="1400" dirty="0">
                    <a:solidFill>
                      <a:prstClr val="white"/>
                    </a:solidFill>
                    <a:latin typeface="Segoe UI" panose="020B0502040204020203" pitchFamily="34" charset="0"/>
                    <a:cs typeface="Segoe UI" panose="020B0502040204020203" pitchFamily="34" charset="0"/>
                  </a:rPr>
                  <a:t>: ~70% of a11y issues are design related</a:t>
                </a:r>
              </a:p>
            </p:txBody>
          </p:sp>
          <p:sp>
            <p:nvSpPr>
              <p:cNvPr id="88" name="TextBox 87">
                <a:extLst>
                  <a:ext uri="{FF2B5EF4-FFF2-40B4-BE49-F238E27FC236}">
                    <a16:creationId xmlns:a16="http://schemas.microsoft.com/office/drawing/2014/main" id="{118A526C-86ED-4B2B-92BF-E358D2658F02}"/>
                  </a:ext>
                </a:extLst>
              </p:cNvPr>
              <p:cNvSpPr txBox="1"/>
              <p:nvPr/>
            </p:nvSpPr>
            <p:spPr>
              <a:xfrm>
                <a:off x="4690654" y="5870677"/>
                <a:ext cx="149827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FastPass:</a:t>
                </a:r>
                <a:r>
                  <a:rPr lang="en-US" sz="1400" dirty="0">
                    <a:solidFill>
                      <a:prstClr val="white"/>
                    </a:solidFill>
                    <a:latin typeface="Segoe UI" panose="020B0502040204020203" pitchFamily="34" charset="0"/>
                    <a:cs typeface="Segoe UI" panose="020B0502040204020203" pitchFamily="34" charset="0"/>
                  </a:rPr>
                  <a:t> Catch ~25% of issues in &lt;5 minutes</a:t>
                </a:r>
              </a:p>
            </p:txBody>
          </p:sp>
          <p:sp>
            <p:nvSpPr>
              <p:cNvPr id="89" name="TextBox 88">
                <a:extLst>
                  <a:ext uri="{FF2B5EF4-FFF2-40B4-BE49-F238E27FC236}">
                    <a16:creationId xmlns:a16="http://schemas.microsoft.com/office/drawing/2014/main" id="{D55FD111-32AC-4E21-A8C0-4ED2D2EFBAC0}"/>
                  </a:ext>
                </a:extLst>
              </p:cNvPr>
              <p:cNvSpPr txBox="1"/>
              <p:nvPr/>
            </p:nvSpPr>
            <p:spPr>
              <a:xfrm>
                <a:off x="6479876" y="5870677"/>
                <a:ext cx="1721096" cy="523220"/>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DevOps: </a:t>
                </a:r>
                <a:r>
                  <a:rPr lang="en-US" sz="1400" dirty="0">
                    <a:solidFill>
                      <a:prstClr val="white"/>
                    </a:solidFill>
                    <a:latin typeface="Segoe UI" panose="020B0502040204020203" pitchFamily="34" charset="0"/>
                    <a:cs typeface="Segoe UI" panose="020B0502040204020203" pitchFamily="34" charset="0"/>
                  </a:rPr>
                  <a:t>integrate into the pipeline</a:t>
                </a:r>
              </a:p>
            </p:txBody>
          </p:sp>
          <p:sp>
            <p:nvSpPr>
              <p:cNvPr id="90" name="TextBox 89">
                <a:extLst>
                  <a:ext uri="{FF2B5EF4-FFF2-40B4-BE49-F238E27FC236}">
                    <a16:creationId xmlns:a16="http://schemas.microsoft.com/office/drawing/2014/main" id="{265FD058-68E4-496D-83F5-6303B100A7D3}"/>
                  </a:ext>
                </a:extLst>
              </p:cNvPr>
              <p:cNvSpPr txBox="1"/>
              <p:nvPr/>
            </p:nvSpPr>
            <p:spPr>
              <a:xfrm>
                <a:off x="8353201" y="5870677"/>
                <a:ext cx="172109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Full assessments</a:t>
                </a:r>
                <a:r>
                  <a:rPr lang="en-US" sz="1400" dirty="0">
                    <a:solidFill>
                      <a:prstClr val="white"/>
                    </a:solidFill>
                    <a:latin typeface="Segoe UI" panose="020B0502040204020203" pitchFamily="34" charset="0"/>
                    <a:cs typeface="Segoe UI" panose="020B0502040204020203" pitchFamily="34" charset="0"/>
                  </a:rPr>
                  <a:t>: assisted manual tests, suppliers</a:t>
                </a:r>
              </a:p>
            </p:txBody>
          </p:sp>
          <p:sp>
            <p:nvSpPr>
              <p:cNvPr id="91" name="TextBox 90">
                <a:extLst>
                  <a:ext uri="{FF2B5EF4-FFF2-40B4-BE49-F238E27FC236}">
                    <a16:creationId xmlns:a16="http://schemas.microsoft.com/office/drawing/2014/main" id="{2F44FA23-A538-4511-88EF-6F0913B7B6D4}"/>
                  </a:ext>
                </a:extLst>
              </p:cNvPr>
              <p:cNvSpPr txBox="1"/>
              <p:nvPr/>
            </p:nvSpPr>
            <p:spPr>
              <a:xfrm>
                <a:off x="10123792" y="5870677"/>
                <a:ext cx="2027402" cy="738664"/>
              </a:xfrm>
              <a:prstGeom prst="rect">
                <a:avLst/>
              </a:prstGeom>
              <a:noFill/>
            </p:spPr>
            <p:txBody>
              <a:bodyPr wrap="square" rtlCol="0">
                <a:spAutoFit/>
              </a:bodyPr>
              <a:lstStyle/>
              <a:p>
                <a:pPr algn="ctr" defTabSz="932597"/>
                <a:r>
                  <a:rPr lang="en-US" sz="1400" b="1" dirty="0">
                    <a:solidFill>
                      <a:prstClr val="white"/>
                    </a:solidFill>
                    <a:latin typeface="Segoe UI" panose="020B0502040204020203" pitchFamily="34" charset="0"/>
                    <a:cs typeface="Segoe UI" panose="020B0502040204020203" pitchFamily="34" charset="0"/>
                  </a:rPr>
                  <a:t>Listen</a:t>
                </a:r>
                <a:r>
                  <a:rPr lang="en-US" sz="1400" dirty="0">
                    <a:solidFill>
                      <a:prstClr val="white"/>
                    </a:solidFill>
                    <a:latin typeface="Segoe UI" panose="020B0502040204020203" pitchFamily="34" charset="0"/>
                    <a:cs typeface="Segoe UI" panose="020B0502040204020203" pitchFamily="34" charset="0"/>
                  </a:rPr>
                  <a:t>: Customer walkthroughs, user </a:t>
                </a:r>
              </a:p>
              <a:p>
                <a:pPr algn="ctr" defTabSz="932597"/>
                <a:r>
                  <a:rPr lang="en-US" sz="1400" dirty="0">
                    <a:solidFill>
                      <a:prstClr val="white"/>
                    </a:solidFill>
                    <a:latin typeface="Segoe UI" panose="020B0502040204020203" pitchFamily="34" charset="0"/>
                    <a:cs typeface="Segoe UI" panose="020B0502040204020203" pitchFamily="34" charset="0"/>
                  </a:rPr>
                  <a:t>voice, eDAD, feedback</a:t>
                </a:r>
              </a:p>
            </p:txBody>
          </p:sp>
          <p:sp>
            <p:nvSpPr>
              <p:cNvPr id="130" name="Freeform: Shape 129">
                <a:extLst>
                  <a:ext uri="{FF2B5EF4-FFF2-40B4-BE49-F238E27FC236}">
                    <a16:creationId xmlns:a16="http://schemas.microsoft.com/office/drawing/2014/main" id="{7AEF39AE-DC68-46C5-B29E-B137AB58989A}"/>
                  </a:ext>
                </a:extLst>
              </p:cNvPr>
              <p:cNvSpPr/>
              <p:nvPr/>
            </p:nvSpPr>
            <p:spPr>
              <a:xfrm>
                <a:off x="2901086" y="5022886"/>
                <a:ext cx="479861" cy="479861"/>
              </a:xfrm>
              <a:custGeom>
                <a:avLst/>
                <a:gdLst/>
                <a:ahLst/>
                <a:cxnLst/>
                <a:rect l="l" t="t" r="r" b="b"/>
                <a:pathLst>
                  <a:path w="228600" h="228600">
                    <a:moveTo>
                      <a:pt x="142875" y="157163"/>
                    </a:moveTo>
                    <a:cubicBezTo>
                      <a:pt x="144884" y="157163"/>
                      <a:pt x="146745" y="157535"/>
                      <a:pt x="148456" y="158279"/>
                    </a:cubicBezTo>
                    <a:cubicBezTo>
                      <a:pt x="150168" y="159023"/>
                      <a:pt x="151675" y="160046"/>
                      <a:pt x="152977" y="161348"/>
                    </a:cubicBezTo>
                    <a:cubicBezTo>
                      <a:pt x="154279" y="162651"/>
                      <a:pt x="155302" y="164158"/>
                      <a:pt x="156046" y="165869"/>
                    </a:cubicBezTo>
                    <a:cubicBezTo>
                      <a:pt x="156790" y="167581"/>
                      <a:pt x="157163" y="169441"/>
                      <a:pt x="157163" y="171450"/>
                    </a:cubicBezTo>
                    <a:cubicBezTo>
                      <a:pt x="157163" y="173459"/>
                      <a:pt x="156790" y="175320"/>
                      <a:pt x="156046" y="177031"/>
                    </a:cubicBezTo>
                    <a:cubicBezTo>
                      <a:pt x="155302" y="178743"/>
                      <a:pt x="154279" y="180250"/>
                      <a:pt x="152977" y="181552"/>
                    </a:cubicBezTo>
                    <a:cubicBezTo>
                      <a:pt x="151675" y="182854"/>
                      <a:pt x="150168" y="183877"/>
                      <a:pt x="148456" y="184621"/>
                    </a:cubicBezTo>
                    <a:cubicBezTo>
                      <a:pt x="146745" y="185366"/>
                      <a:pt x="144884" y="185738"/>
                      <a:pt x="142875" y="185738"/>
                    </a:cubicBezTo>
                    <a:cubicBezTo>
                      <a:pt x="140866" y="185738"/>
                      <a:pt x="139006" y="185366"/>
                      <a:pt x="137294" y="184621"/>
                    </a:cubicBezTo>
                    <a:cubicBezTo>
                      <a:pt x="135582" y="183877"/>
                      <a:pt x="134076" y="182854"/>
                      <a:pt x="132773" y="181552"/>
                    </a:cubicBezTo>
                    <a:cubicBezTo>
                      <a:pt x="131471" y="180250"/>
                      <a:pt x="130448" y="178743"/>
                      <a:pt x="129704" y="177031"/>
                    </a:cubicBezTo>
                    <a:cubicBezTo>
                      <a:pt x="128960" y="175320"/>
                      <a:pt x="128588" y="173459"/>
                      <a:pt x="128588" y="171450"/>
                    </a:cubicBezTo>
                    <a:cubicBezTo>
                      <a:pt x="128588" y="169441"/>
                      <a:pt x="128960" y="167581"/>
                      <a:pt x="129704" y="165869"/>
                    </a:cubicBezTo>
                    <a:cubicBezTo>
                      <a:pt x="130448" y="164158"/>
                      <a:pt x="131471" y="162651"/>
                      <a:pt x="132773" y="161348"/>
                    </a:cubicBezTo>
                    <a:cubicBezTo>
                      <a:pt x="134076" y="160046"/>
                      <a:pt x="135582" y="159023"/>
                      <a:pt x="137294" y="158279"/>
                    </a:cubicBezTo>
                    <a:cubicBezTo>
                      <a:pt x="139006" y="157535"/>
                      <a:pt x="140866" y="157163"/>
                      <a:pt x="142875" y="157163"/>
                    </a:cubicBezTo>
                    <a:close/>
                    <a:moveTo>
                      <a:pt x="171450" y="114300"/>
                    </a:moveTo>
                    <a:cubicBezTo>
                      <a:pt x="173459" y="114300"/>
                      <a:pt x="175320" y="114672"/>
                      <a:pt x="177031" y="115416"/>
                    </a:cubicBezTo>
                    <a:cubicBezTo>
                      <a:pt x="178743" y="116160"/>
                      <a:pt x="180249" y="117184"/>
                      <a:pt x="181552" y="118486"/>
                    </a:cubicBezTo>
                    <a:cubicBezTo>
                      <a:pt x="182854" y="119788"/>
                      <a:pt x="183877" y="121295"/>
                      <a:pt x="184621" y="123007"/>
                    </a:cubicBezTo>
                    <a:cubicBezTo>
                      <a:pt x="185365" y="124718"/>
                      <a:pt x="185738" y="126578"/>
                      <a:pt x="185738" y="128588"/>
                    </a:cubicBezTo>
                    <a:cubicBezTo>
                      <a:pt x="185738" y="130597"/>
                      <a:pt x="185365" y="132457"/>
                      <a:pt x="184621" y="134169"/>
                    </a:cubicBezTo>
                    <a:cubicBezTo>
                      <a:pt x="183877" y="135880"/>
                      <a:pt x="182854" y="137387"/>
                      <a:pt x="181552" y="138689"/>
                    </a:cubicBezTo>
                    <a:cubicBezTo>
                      <a:pt x="180249" y="139992"/>
                      <a:pt x="178743" y="141015"/>
                      <a:pt x="177031" y="141759"/>
                    </a:cubicBezTo>
                    <a:cubicBezTo>
                      <a:pt x="175320" y="142503"/>
                      <a:pt x="173459" y="142875"/>
                      <a:pt x="171450" y="142875"/>
                    </a:cubicBezTo>
                    <a:cubicBezTo>
                      <a:pt x="169441" y="142875"/>
                      <a:pt x="167581" y="142503"/>
                      <a:pt x="165869" y="141759"/>
                    </a:cubicBezTo>
                    <a:cubicBezTo>
                      <a:pt x="164157" y="141015"/>
                      <a:pt x="162651" y="139992"/>
                      <a:pt x="161348" y="138689"/>
                    </a:cubicBezTo>
                    <a:cubicBezTo>
                      <a:pt x="160046" y="137387"/>
                      <a:pt x="159023" y="135880"/>
                      <a:pt x="158279" y="134169"/>
                    </a:cubicBezTo>
                    <a:cubicBezTo>
                      <a:pt x="157535" y="132457"/>
                      <a:pt x="157163" y="130597"/>
                      <a:pt x="157163" y="128588"/>
                    </a:cubicBezTo>
                    <a:cubicBezTo>
                      <a:pt x="157163" y="126578"/>
                      <a:pt x="157535" y="124718"/>
                      <a:pt x="158279" y="123007"/>
                    </a:cubicBezTo>
                    <a:cubicBezTo>
                      <a:pt x="159023" y="121295"/>
                      <a:pt x="160046" y="119788"/>
                      <a:pt x="161348" y="118486"/>
                    </a:cubicBezTo>
                    <a:cubicBezTo>
                      <a:pt x="162651" y="117184"/>
                      <a:pt x="164157" y="116160"/>
                      <a:pt x="165869" y="115416"/>
                    </a:cubicBezTo>
                    <a:cubicBezTo>
                      <a:pt x="167581" y="114672"/>
                      <a:pt x="169441" y="114300"/>
                      <a:pt x="171450" y="114300"/>
                    </a:cubicBezTo>
                    <a:close/>
                    <a:moveTo>
                      <a:pt x="57150" y="71438"/>
                    </a:moveTo>
                    <a:cubicBezTo>
                      <a:pt x="59159" y="71438"/>
                      <a:pt x="61020" y="71810"/>
                      <a:pt x="62731" y="72554"/>
                    </a:cubicBezTo>
                    <a:cubicBezTo>
                      <a:pt x="64443" y="73298"/>
                      <a:pt x="65950" y="74321"/>
                      <a:pt x="67252" y="75623"/>
                    </a:cubicBezTo>
                    <a:cubicBezTo>
                      <a:pt x="68554" y="76926"/>
                      <a:pt x="69577" y="78433"/>
                      <a:pt x="70321" y="80144"/>
                    </a:cubicBezTo>
                    <a:cubicBezTo>
                      <a:pt x="71065" y="81856"/>
                      <a:pt x="71438" y="83716"/>
                      <a:pt x="71438" y="85725"/>
                    </a:cubicBezTo>
                    <a:cubicBezTo>
                      <a:pt x="71438" y="87734"/>
                      <a:pt x="71065" y="89595"/>
                      <a:pt x="70321" y="91306"/>
                    </a:cubicBezTo>
                    <a:cubicBezTo>
                      <a:pt x="69577" y="93018"/>
                      <a:pt x="68554" y="94525"/>
                      <a:pt x="67252" y="95827"/>
                    </a:cubicBezTo>
                    <a:cubicBezTo>
                      <a:pt x="65950" y="97129"/>
                      <a:pt x="64443" y="98152"/>
                      <a:pt x="62731" y="98896"/>
                    </a:cubicBezTo>
                    <a:cubicBezTo>
                      <a:pt x="61020" y="99641"/>
                      <a:pt x="59159" y="100013"/>
                      <a:pt x="57150" y="100013"/>
                    </a:cubicBezTo>
                    <a:cubicBezTo>
                      <a:pt x="55141" y="100013"/>
                      <a:pt x="53281" y="99641"/>
                      <a:pt x="51569" y="98896"/>
                    </a:cubicBezTo>
                    <a:cubicBezTo>
                      <a:pt x="49857" y="98152"/>
                      <a:pt x="48351" y="97129"/>
                      <a:pt x="47048" y="95827"/>
                    </a:cubicBezTo>
                    <a:cubicBezTo>
                      <a:pt x="45746" y="94525"/>
                      <a:pt x="44723" y="93018"/>
                      <a:pt x="43979" y="91306"/>
                    </a:cubicBezTo>
                    <a:cubicBezTo>
                      <a:pt x="43235" y="89595"/>
                      <a:pt x="42863" y="87734"/>
                      <a:pt x="42863" y="85725"/>
                    </a:cubicBezTo>
                    <a:cubicBezTo>
                      <a:pt x="42863" y="83716"/>
                      <a:pt x="43235" y="81856"/>
                      <a:pt x="43979" y="80144"/>
                    </a:cubicBezTo>
                    <a:cubicBezTo>
                      <a:pt x="44723" y="78433"/>
                      <a:pt x="45746" y="76926"/>
                      <a:pt x="47048" y="75623"/>
                    </a:cubicBezTo>
                    <a:cubicBezTo>
                      <a:pt x="48351" y="74321"/>
                      <a:pt x="49857" y="73298"/>
                      <a:pt x="51569" y="72554"/>
                    </a:cubicBezTo>
                    <a:cubicBezTo>
                      <a:pt x="53281" y="71810"/>
                      <a:pt x="55141" y="71438"/>
                      <a:pt x="57150" y="71438"/>
                    </a:cubicBezTo>
                    <a:close/>
                    <a:moveTo>
                      <a:pt x="157163" y="57150"/>
                    </a:moveTo>
                    <a:cubicBezTo>
                      <a:pt x="159172" y="57150"/>
                      <a:pt x="161032" y="57522"/>
                      <a:pt x="162744" y="58266"/>
                    </a:cubicBezTo>
                    <a:cubicBezTo>
                      <a:pt x="164455" y="59010"/>
                      <a:pt x="165962" y="60034"/>
                      <a:pt x="167264" y="61336"/>
                    </a:cubicBezTo>
                    <a:cubicBezTo>
                      <a:pt x="168566" y="62638"/>
                      <a:pt x="169590" y="64145"/>
                      <a:pt x="170334" y="65857"/>
                    </a:cubicBezTo>
                    <a:cubicBezTo>
                      <a:pt x="171078" y="67568"/>
                      <a:pt x="171450" y="69428"/>
                      <a:pt x="171450" y="71438"/>
                    </a:cubicBezTo>
                    <a:cubicBezTo>
                      <a:pt x="171450" y="73447"/>
                      <a:pt x="171078" y="75307"/>
                      <a:pt x="170334" y="77019"/>
                    </a:cubicBezTo>
                    <a:cubicBezTo>
                      <a:pt x="169590" y="78730"/>
                      <a:pt x="168566" y="80237"/>
                      <a:pt x="167264" y="81539"/>
                    </a:cubicBezTo>
                    <a:cubicBezTo>
                      <a:pt x="165962" y="82842"/>
                      <a:pt x="164455" y="83865"/>
                      <a:pt x="162744" y="84609"/>
                    </a:cubicBezTo>
                    <a:cubicBezTo>
                      <a:pt x="161032" y="85353"/>
                      <a:pt x="159172" y="85725"/>
                      <a:pt x="157163" y="85725"/>
                    </a:cubicBezTo>
                    <a:cubicBezTo>
                      <a:pt x="155153" y="85725"/>
                      <a:pt x="153293" y="85353"/>
                      <a:pt x="151581" y="84609"/>
                    </a:cubicBezTo>
                    <a:cubicBezTo>
                      <a:pt x="149870" y="83865"/>
                      <a:pt x="148363" y="82842"/>
                      <a:pt x="147061" y="81539"/>
                    </a:cubicBezTo>
                    <a:cubicBezTo>
                      <a:pt x="145759" y="80237"/>
                      <a:pt x="144735" y="78730"/>
                      <a:pt x="143991" y="77019"/>
                    </a:cubicBezTo>
                    <a:cubicBezTo>
                      <a:pt x="143247" y="75307"/>
                      <a:pt x="142875" y="73447"/>
                      <a:pt x="142875" y="71438"/>
                    </a:cubicBezTo>
                    <a:cubicBezTo>
                      <a:pt x="142875" y="69428"/>
                      <a:pt x="143247" y="67568"/>
                      <a:pt x="143991" y="65857"/>
                    </a:cubicBezTo>
                    <a:cubicBezTo>
                      <a:pt x="144735" y="64145"/>
                      <a:pt x="145759" y="62638"/>
                      <a:pt x="147061" y="61336"/>
                    </a:cubicBezTo>
                    <a:cubicBezTo>
                      <a:pt x="148363" y="60034"/>
                      <a:pt x="149870" y="59010"/>
                      <a:pt x="151581" y="58266"/>
                    </a:cubicBezTo>
                    <a:cubicBezTo>
                      <a:pt x="153293" y="57522"/>
                      <a:pt x="155153" y="57150"/>
                      <a:pt x="157163" y="57150"/>
                    </a:cubicBezTo>
                    <a:close/>
                    <a:moveTo>
                      <a:pt x="100013" y="42863"/>
                    </a:moveTo>
                    <a:cubicBezTo>
                      <a:pt x="102022" y="42863"/>
                      <a:pt x="103882" y="43235"/>
                      <a:pt x="105594" y="43979"/>
                    </a:cubicBezTo>
                    <a:cubicBezTo>
                      <a:pt x="107305" y="44723"/>
                      <a:pt x="108812" y="45746"/>
                      <a:pt x="110114" y="47048"/>
                    </a:cubicBezTo>
                    <a:cubicBezTo>
                      <a:pt x="111416" y="48351"/>
                      <a:pt x="112440" y="49858"/>
                      <a:pt x="113184" y="51569"/>
                    </a:cubicBezTo>
                    <a:cubicBezTo>
                      <a:pt x="113928" y="53281"/>
                      <a:pt x="114300" y="55141"/>
                      <a:pt x="114300" y="57150"/>
                    </a:cubicBezTo>
                    <a:cubicBezTo>
                      <a:pt x="114300" y="59159"/>
                      <a:pt x="113928" y="61020"/>
                      <a:pt x="113184" y="62731"/>
                    </a:cubicBezTo>
                    <a:cubicBezTo>
                      <a:pt x="112440" y="64443"/>
                      <a:pt x="111416" y="65950"/>
                      <a:pt x="110114" y="67252"/>
                    </a:cubicBezTo>
                    <a:cubicBezTo>
                      <a:pt x="108812" y="68554"/>
                      <a:pt x="107305" y="69577"/>
                      <a:pt x="105594" y="70321"/>
                    </a:cubicBezTo>
                    <a:cubicBezTo>
                      <a:pt x="103882" y="71066"/>
                      <a:pt x="102022" y="71438"/>
                      <a:pt x="100013" y="71438"/>
                    </a:cubicBezTo>
                    <a:cubicBezTo>
                      <a:pt x="98003" y="71438"/>
                      <a:pt x="96143" y="71066"/>
                      <a:pt x="94431" y="70321"/>
                    </a:cubicBezTo>
                    <a:cubicBezTo>
                      <a:pt x="92720" y="69577"/>
                      <a:pt x="91213" y="68554"/>
                      <a:pt x="89911" y="67252"/>
                    </a:cubicBezTo>
                    <a:cubicBezTo>
                      <a:pt x="88609" y="65950"/>
                      <a:pt x="87585" y="64443"/>
                      <a:pt x="86841" y="62731"/>
                    </a:cubicBezTo>
                    <a:cubicBezTo>
                      <a:pt x="86097" y="61020"/>
                      <a:pt x="85725" y="59159"/>
                      <a:pt x="85725" y="57150"/>
                    </a:cubicBezTo>
                    <a:cubicBezTo>
                      <a:pt x="85725" y="55141"/>
                      <a:pt x="86097" y="53281"/>
                      <a:pt x="86841" y="51569"/>
                    </a:cubicBezTo>
                    <a:cubicBezTo>
                      <a:pt x="87585" y="49858"/>
                      <a:pt x="88609" y="48351"/>
                      <a:pt x="89911" y="47048"/>
                    </a:cubicBezTo>
                    <a:cubicBezTo>
                      <a:pt x="91213" y="45746"/>
                      <a:pt x="92720" y="44723"/>
                      <a:pt x="94431" y="43979"/>
                    </a:cubicBezTo>
                    <a:cubicBezTo>
                      <a:pt x="96143" y="43235"/>
                      <a:pt x="98003" y="42863"/>
                      <a:pt x="100013" y="42863"/>
                    </a:cubicBezTo>
                    <a:close/>
                    <a:moveTo>
                      <a:pt x="114300" y="14288"/>
                    </a:moveTo>
                    <a:cubicBezTo>
                      <a:pt x="105147" y="14288"/>
                      <a:pt x="96310" y="15478"/>
                      <a:pt x="87790" y="17860"/>
                    </a:cubicBezTo>
                    <a:cubicBezTo>
                      <a:pt x="79270" y="20241"/>
                      <a:pt x="71307" y="23608"/>
                      <a:pt x="63903" y="27961"/>
                    </a:cubicBezTo>
                    <a:cubicBezTo>
                      <a:pt x="56499" y="32314"/>
                      <a:pt x="49746" y="37542"/>
                      <a:pt x="43644" y="43644"/>
                    </a:cubicBezTo>
                    <a:cubicBezTo>
                      <a:pt x="37542" y="49746"/>
                      <a:pt x="32314" y="56499"/>
                      <a:pt x="27961" y="63903"/>
                    </a:cubicBezTo>
                    <a:cubicBezTo>
                      <a:pt x="23608" y="71307"/>
                      <a:pt x="20241" y="79270"/>
                      <a:pt x="17859" y="87790"/>
                    </a:cubicBezTo>
                    <a:cubicBezTo>
                      <a:pt x="15478" y="96311"/>
                      <a:pt x="14288" y="105147"/>
                      <a:pt x="14288" y="114300"/>
                    </a:cubicBezTo>
                    <a:cubicBezTo>
                      <a:pt x="14288" y="116309"/>
                      <a:pt x="14660" y="118170"/>
                      <a:pt x="15404" y="119881"/>
                    </a:cubicBezTo>
                    <a:cubicBezTo>
                      <a:pt x="16148" y="121593"/>
                      <a:pt x="17171" y="123100"/>
                      <a:pt x="18473" y="124402"/>
                    </a:cubicBezTo>
                    <a:cubicBezTo>
                      <a:pt x="19776" y="125704"/>
                      <a:pt x="21282" y="126727"/>
                      <a:pt x="22994" y="127471"/>
                    </a:cubicBezTo>
                    <a:cubicBezTo>
                      <a:pt x="24706" y="128216"/>
                      <a:pt x="26566" y="128588"/>
                      <a:pt x="28575" y="128588"/>
                    </a:cubicBezTo>
                    <a:cubicBezTo>
                      <a:pt x="31403" y="128588"/>
                      <a:pt x="33914" y="128234"/>
                      <a:pt x="36109" y="127527"/>
                    </a:cubicBezTo>
                    <a:cubicBezTo>
                      <a:pt x="38305" y="126820"/>
                      <a:pt x="40388" y="125946"/>
                      <a:pt x="42360" y="124904"/>
                    </a:cubicBezTo>
                    <a:cubicBezTo>
                      <a:pt x="44332" y="123862"/>
                      <a:pt x="46267" y="122709"/>
                      <a:pt x="48165" y="121444"/>
                    </a:cubicBezTo>
                    <a:cubicBezTo>
                      <a:pt x="50062" y="120179"/>
                      <a:pt x="52108" y="119025"/>
                      <a:pt x="54304" y="117984"/>
                    </a:cubicBezTo>
                    <a:cubicBezTo>
                      <a:pt x="56499" y="116942"/>
                      <a:pt x="58973" y="116067"/>
                      <a:pt x="61727" y="115361"/>
                    </a:cubicBezTo>
                    <a:cubicBezTo>
                      <a:pt x="64480" y="114654"/>
                      <a:pt x="67717" y="114300"/>
                      <a:pt x="71438" y="114300"/>
                    </a:cubicBezTo>
                    <a:cubicBezTo>
                      <a:pt x="77391" y="114300"/>
                      <a:pt x="82972" y="115416"/>
                      <a:pt x="88181" y="117649"/>
                    </a:cubicBezTo>
                    <a:cubicBezTo>
                      <a:pt x="93390" y="119881"/>
                      <a:pt x="97929" y="122932"/>
                      <a:pt x="101798" y="126802"/>
                    </a:cubicBezTo>
                    <a:cubicBezTo>
                      <a:pt x="105668" y="130671"/>
                      <a:pt x="108719" y="135210"/>
                      <a:pt x="110951" y="140419"/>
                    </a:cubicBezTo>
                    <a:cubicBezTo>
                      <a:pt x="113184" y="145628"/>
                      <a:pt x="114300" y="151210"/>
                      <a:pt x="114300" y="157163"/>
                    </a:cubicBezTo>
                    <a:cubicBezTo>
                      <a:pt x="114300" y="160809"/>
                      <a:pt x="113947" y="164027"/>
                      <a:pt x="113240" y="166818"/>
                    </a:cubicBezTo>
                    <a:cubicBezTo>
                      <a:pt x="112533" y="169608"/>
                      <a:pt x="111658" y="172101"/>
                      <a:pt x="110617" y="174296"/>
                    </a:cubicBezTo>
                    <a:cubicBezTo>
                      <a:pt x="109575" y="176492"/>
                      <a:pt x="108421" y="178538"/>
                      <a:pt x="107156" y="180436"/>
                    </a:cubicBezTo>
                    <a:cubicBezTo>
                      <a:pt x="105891" y="182333"/>
                      <a:pt x="104738" y="184268"/>
                      <a:pt x="103696" y="186240"/>
                    </a:cubicBezTo>
                    <a:cubicBezTo>
                      <a:pt x="102654" y="188212"/>
                      <a:pt x="101780" y="190295"/>
                      <a:pt x="101073" y="192491"/>
                    </a:cubicBezTo>
                    <a:cubicBezTo>
                      <a:pt x="100366" y="194686"/>
                      <a:pt x="100013" y="197197"/>
                      <a:pt x="100013" y="200025"/>
                    </a:cubicBezTo>
                    <a:cubicBezTo>
                      <a:pt x="100013" y="202034"/>
                      <a:pt x="100385" y="203895"/>
                      <a:pt x="101129" y="205606"/>
                    </a:cubicBezTo>
                    <a:cubicBezTo>
                      <a:pt x="101873" y="207318"/>
                      <a:pt x="102896" y="208825"/>
                      <a:pt x="104198" y="210127"/>
                    </a:cubicBezTo>
                    <a:cubicBezTo>
                      <a:pt x="105501" y="211429"/>
                      <a:pt x="107007" y="212452"/>
                      <a:pt x="108719" y="213196"/>
                    </a:cubicBezTo>
                    <a:cubicBezTo>
                      <a:pt x="110431" y="213941"/>
                      <a:pt x="112291" y="214313"/>
                      <a:pt x="114300" y="214313"/>
                    </a:cubicBezTo>
                    <a:cubicBezTo>
                      <a:pt x="123453" y="214313"/>
                      <a:pt x="132290" y="213122"/>
                      <a:pt x="140810" y="210741"/>
                    </a:cubicBezTo>
                    <a:cubicBezTo>
                      <a:pt x="149330" y="208360"/>
                      <a:pt x="157293" y="204992"/>
                      <a:pt x="164697" y="200639"/>
                    </a:cubicBezTo>
                    <a:cubicBezTo>
                      <a:pt x="172101" y="196286"/>
                      <a:pt x="178854" y="191058"/>
                      <a:pt x="184956" y="184956"/>
                    </a:cubicBezTo>
                    <a:cubicBezTo>
                      <a:pt x="191058" y="178854"/>
                      <a:pt x="196286" y="172101"/>
                      <a:pt x="200639" y="164697"/>
                    </a:cubicBezTo>
                    <a:cubicBezTo>
                      <a:pt x="204992" y="157293"/>
                      <a:pt x="208359" y="149331"/>
                      <a:pt x="210741" y="140810"/>
                    </a:cubicBezTo>
                    <a:cubicBezTo>
                      <a:pt x="213122" y="132290"/>
                      <a:pt x="214313" y="123453"/>
                      <a:pt x="214313" y="114300"/>
                    </a:cubicBezTo>
                    <a:cubicBezTo>
                      <a:pt x="214313" y="105147"/>
                      <a:pt x="213122" y="96311"/>
                      <a:pt x="210741" y="87790"/>
                    </a:cubicBezTo>
                    <a:cubicBezTo>
                      <a:pt x="208359" y="79270"/>
                      <a:pt x="204992" y="71307"/>
                      <a:pt x="200639" y="63903"/>
                    </a:cubicBezTo>
                    <a:cubicBezTo>
                      <a:pt x="196286" y="56499"/>
                      <a:pt x="191058" y="49746"/>
                      <a:pt x="184956" y="43644"/>
                    </a:cubicBezTo>
                    <a:cubicBezTo>
                      <a:pt x="178854" y="37542"/>
                      <a:pt x="172101" y="32314"/>
                      <a:pt x="164697" y="27961"/>
                    </a:cubicBezTo>
                    <a:cubicBezTo>
                      <a:pt x="157293" y="23608"/>
                      <a:pt x="149330" y="20241"/>
                      <a:pt x="140810" y="17860"/>
                    </a:cubicBezTo>
                    <a:cubicBezTo>
                      <a:pt x="132290" y="15478"/>
                      <a:pt x="123453" y="14288"/>
                      <a:pt x="114300" y="14288"/>
                    </a:cubicBezTo>
                    <a:close/>
                    <a:moveTo>
                      <a:pt x="114300" y="0"/>
                    </a:moveTo>
                    <a:cubicBezTo>
                      <a:pt x="124792" y="0"/>
                      <a:pt x="134913" y="1358"/>
                      <a:pt x="144661" y="4074"/>
                    </a:cubicBezTo>
                    <a:cubicBezTo>
                      <a:pt x="154409" y="6790"/>
                      <a:pt x="163525" y="10623"/>
                      <a:pt x="172008" y="15571"/>
                    </a:cubicBezTo>
                    <a:cubicBezTo>
                      <a:pt x="180491" y="20520"/>
                      <a:pt x="188212" y="26473"/>
                      <a:pt x="195170" y="33431"/>
                    </a:cubicBezTo>
                    <a:cubicBezTo>
                      <a:pt x="202127" y="40388"/>
                      <a:pt x="208080" y="48109"/>
                      <a:pt x="213029" y="56592"/>
                    </a:cubicBezTo>
                    <a:cubicBezTo>
                      <a:pt x="217977" y="65075"/>
                      <a:pt x="221810" y="74191"/>
                      <a:pt x="224526" y="83939"/>
                    </a:cubicBezTo>
                    <a:cubicBezTo>
                      <a:pt x="227242" y="93687"/>
                      <a:pt x="228600" y="103808"/>
                      <a:pt x="228600" y="114300"/>
                    </a:cubicBezTo>
                    <a:cubicBezTo>
                      <a:pt x="228600" y="124793"/>
                      <a:pt x="227242" y="134913"/>
                      <a:pt x="224526" y="144661"/>
                    </a:cubicBezTo>
                    <a:cubicBezTo>
                      <a:pt x="221810" y="154409"/>
                      <a:pt x="217977" y="163525"/>
                      <a:pt x="213029" y="172008"/>
                    </a:cubicBezTo>
                    <a:cubicBezTo>
                      <a:pt x="208080" y="180491"/>
                      <a:pt x="202127" y="188212"/>
                      <a:pt x="195170" y="195170"/>
                    </a:cubicBezTo>
                    <a:cubicBezTo>
                      <a:pt x="188212" y="202127"/>
                      <a:pt x="180491" y="208080"/>
                      <a:pt x="172008" y="213029"/>
                    </a:cubicBezTo>
                    <a:cubicBezTo>
                      <a:pt x="163525" y="217978"/>
                      <a:pt x="154409" y="221810"/>
                      <a:pt x="144661" y="224526"/>
                    </a:cubicBezTo>
                    <a:cubicBezTo>
                      <a:pt x="134913" y="227242"/>
                      <a:pt x="124792" y="228600"/>
                      <a:pt x="114300" y="228600"/>
                    </a:cubicBezTo>
                    <a:cubicBezTo>
                      <a:pt x="110356" y="228600"/>
                      <a:pt x="106654" y="227837"/>
                      <a:pt x="103194" y="226312"/>
                    </a:cubicBezTo>
                    <a:cubicBezTo>
                      <a:pt x="99733" y="224786"/>
                      <a:pt x="96720" y="222740"/>
                      <a:pt x="94152" y="220173"/>
                    </a:cubicBezTo>
                    <a:cubicBezTo>
                      <a:pt x="91585" y="217605"/>
                      <a:pt x="89539" y="214592"/>
                      <a:pt x="88013" y="211131"/>
                    </a:cubicBezTo>
                    <a:cubicBezTo>
                      <a:pt x="86488" y="207671"/>
                      <a:pt x="85725" y="203969"/>
                      <a:pt x="85725" y="200025"/>
                    </a:cubicBezTo>
                    <a:cubicBezTo>
                      <a:pt x="85725" y="196379"/>
                      <a:pt x="86079" y="193198"/>
                      <a:pt x="86785" y="190482"/>
                    </a:cubicBezTo>
                    <a:cubicBezTo>
                      <a:pt x="87492" y="187765"/>
                      <a:pt x="88367" y="185291"/>
                      <a:pt x="89409" y="183059"/>
                    </a:cubicBezTo>
                    <a:cubicBezTo>
                      <a:pt x="90450" y="180826"/>
                      <a:pt x="91604" y="178743"/>
                      <a:pt x="92869" y="176808"/>
                    </a:cubicBezTo>
                    <a:cubicBezTo>
                      <a:pt x="94134" y="174873"/>
                      <a:pt x="95287" y="172920"/>
                      <a:pt x="96329" y="170948"/>
                    </a:cubicBezTo>
                    <a:cubicBezTo>
                      <a:pt x="97371" y="168976"/>
                      <a:pt x="98245" y="166892"/>
                      <a:pt x="98952" y="164697"/>
                    </a:cubicBezTo>
                    <a:cubicBezTo>
                      <a:pt x="99659" y="162502"/>
                      <a:pt x="100013" y="159990"/>
                      <a:pt x="100013" y="157163"/>
                    </a:cubicBezTo>
                    <a:cubicBezTo>
                      <a:pt x="100013" y="153293"/>
                      <a:pt x="99250" y="149610"/>
                      <a:pt x="97724" y="146112"/>
                    </a:cubicBezTo>
                    <a:cubicBezTo>
                      <a:pt x="96199" y="142615"/>
                      <a:pt x="94152" y="139582"/>
                      <a:pt x="91585" y="137015"/>
                    </a:cubicBezTo>
                    <a:cubicBezTo>
                      <a:pt x="89018" y="134448"/>
                      <a:pt x="85985" y="132401"/>
                      <a:pt x="82488" y="130876"/>
                    </a:cubicBezTo>
                    <a:cubicBezTo>
                      <a:pt x="78991" y="129350"/>
                      <a:pt x="75307" y="128588"/>
                      <a:pt x="71438" y="128588"/>
                    </a:cubicBezTo>
                    <a:cubicBezTo>
                      <a:pt x="68610" y="128588"/>
                      <a:pt x="66098" y="128941"/>
                      <a:pt x="63903" y="129648"/>
                    </a:cubicBezTo>
                    <a:cubicBezTo>
                      <a:pt x="61708" y="130355"/>
                      <a:pt x="59624" y="131229"/>
                      <a:pt x="57652" y="132271"/>
                    </a:cubicBezTo>
                    <a:cubicBezTo>
                      <a:pt x="55680" y="133313"/>
                      <a:pt x="53727" y="134466"/>
                      <a:pt x="51792" y="135731"/>
                    </a:cubicBezTo>
                    <a:cubicBezTo>
                      <a:pt x="49857" y="136996"/>
                      <a:pt x="47774" y="138150"/>
                      <a:pt x="45541" y="139192"/>
                    </a:cubicBezTo>
                    <a:cubicBezTo>
                      <a:pt x="43309" y="140233"/>
                      <a:pt x="40816" y="141108"/>
                      <a:pt x="38063" y="141815"/>
                    </a:cubicBezTo>
                    <a:cubicBezTo>
                      <a:pt x="35310" y="142522"/>
                      <a:pt x="32147" y="142875"/>
                      <a:pt x="28575" y="142875"/>
                    </a:cubicBezTo>
                    <a:cubicBezTo>
                      <a:pt x="24631" y="142875"/>
                      <a:pt x="20929" y="142112"/>
                      <a:pt x="17469" y="140587"/>
                    </a:cubicBezTo>
                    <a:cubicBezTo>
                      <a:pt x="14008" y="139061"/>
                      <a:pt x="10995" y="137015"/>
                      <a:pt x="8427" y="134448"/>
                    </a:cubicBezTo>
                    <a:cubicBezTo>
                      <a:pt x="5860" y="131880"/>
                      <a:pt x="3814" y="128867"/>
                      <a:pt x="2288" y="125406"/>
                    </a:cubicBezTo>
                    <a:cubicBezTo>
                      <a:pt x="763" y="121946"/>
                      <a:pt x="0" y="118244"/>
                      <a:pt x="0" y="114300"/>
                    </a:cubicBezTo>
                    <a:cubicBezTo>
                      <a:pt x="0" y="103808"/>
                      <a:pt x="1358" y="93687"/>
                      <a:pt x="4074" y="83939"/>
                    </a:cubicBezTo>
                    <a:cubicBezTo>
                      <a:pt x="6790" y="74191"/>
                      <a:pt x="10623" y="65075"/>
                      <a:pt x="15571" y="56592"/>
                    </a:cubicBezTo>
                    <a:cubicBezTo>
                      <a:pt x="20520" y="48109"/>
                      <a:pt x="26473" y="40388"/>
                      <a:pt x="33431" y="33431"/>
                    </a:cubicBezTo>
                    <a:cubicBezTo>
                      <a:pt x="40388" y="26473"/>
                      <a:pt x="48109" y="20520"/>
                      <a:pt x="56592" y="15571"/>
                    </a:cubicBezTo>
                    <a:cubicBezTo>
                      <a:pt x="65075" y="10623"/>
                      <a:pt x="74172" y="6790"/>
                      <a:pt x="83883" y="4074"/>
                    </a:cubicBezTo>
                    <a:cubicBezTo>
                      <a:pt x="93594" y="1358"/>
                      <a:pt x="103733" y="0"/>
                      <a:pt x="114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1" name="Freeform: Shape 130">
                <a:extLst>
                  <a:ext uri="{FF2B5EF4-FFF2-40B4-BE49-F238E27FC236}">
                    <a16:creationId xmlns:a16="http://schemas.microsoft.com/office/drawing/2014/main" id="{C41CFF9E-FA31-4BC4-84CD-40D28D90BF53}"/>
                  </a:ext>
                </a:extLst>
              </p:cNvPr>
              <p:cNvSpPr/>
              <p:nvPr/>
            </p:nvSpPr>
            <p:spPr>
              <a:xfrm>
                <a:off x="4832177" y="5076626"/>
                <a:ext cx="419879" cy="449871"/>
              </a:xfrm>
              <a:custGeom>
                <a:avLst/>
                <a:gdLst/>
                <a:ahLst/>
                <a:cxnLst/>
                <a:rect l="l" t="t" r="r" b="b"/>
                <a:pathLst>
                  <a:path w="200025" h="214313">
                    <a:moveTo>
                      <a:pt x="128587" y="0"/>
                    </a:moveTo>
                    <a:cubicBezTo>
                      <a:pt x="134242" y="0"/>
                      <a:pt x="139712" y="1079"/>
                      <a:pt x="144995" y="3237"/>
                    </a:cubicBezTo>
                    <a:cubicBezTo>
                      <a:pt x="150279" y="5395"/>
                      <a:pt x="154930" y="8483"/>
                      <a:pt x="158948" y="12502"/>
                    </a:cubicBezTo>
                    <a:cubicBezTo>
                      <a:pt x="162966" y="16520"/>
                      <a:pt x="165887" y="20873"/>
                      <a:pt x="167710" y="25561"/>
                    </a:cubicBezTo>
                    <a:cubicBezTo>
                      <a:pt x="169533" y="30249"/>
                      <a:pt x="170724" y="35105"/>
                      <a:pt x="171282" y="40128"/>
                    </a:cubicBezTo>
                    <a:cubicBezTo>
                      <a:pt x="171840" y="45151"/>
                      <a:pt x="172008" y="50304"/>
                      <a:pt x="171784" y="55587"/>
                    </a:cubicBezTo>
                    <a:cubicBezTo>
                      <a:pt x="171561" y="60871"/>
                      <a:pt x="171450" y="66154"/>
                      <a:pt x="171450" y="71438"/>
                    </a:cubicBezTo>
                    <a:cubicBezTo>
                      <a:pt x="171450" y="75382"/>
                      <a:pt x="172212" y="79084"/>
                      <a:pt x="173738" y="82544"/>
                    </a:cubicBezTo>
                    <a:cubicBezTo>
                      <a:pt x="175263" y="86004"/>
                      <a:pt x="177310" y="89018"/>
                      <a:pt x="179877" y="91585"/>
                    </a:cubicBezTo>
                    <a:cubicBezTo>
                      <a:pt x="182444" y="94153"/>
                      <a:pt x="185458" y="96199"/>
                      <a:pt x="188918" y="97724"/>
                    </a:cubicBezTo>
                    <a:cubicBezTo>
                      <a:pt x="192378" y="99250"/>
                      <a:pt x="196081" y="100013"/>
                      <a:pt x="200025" y="100013"/>
                    </a:cubicBezTo>
                    <a:lnTo>
                      <a:pt x="200025" y="114300"/>
                    </a:lnTo>
                    <a:cubicBezTo>
                      <a:pt x="196081" y="114300"/>
                      <a:pt x="192378" y="115063"/>
                      <a:pt x="188918" y="116588"/>
                    </a:cubicBezTo>
                    <a:cubicBezTo>
                      <a:pt x="185458" y="118114"/>
                      <a:pt x="182444" y="120160"/>
                      <a:pt x="179877" y="122728"/>
                    </a:cubicBezTo>
                    <a:cubicBezTo>
                      <a:pt x="177310" y="125295"/>
                      <a:pt x="175263" y="128327"/>
                      <a:pt x="173738" y="131825"/>
                    </a:cubicBezTo>
                    <a:cubicBezTo>
                      <a:pt x="172212" y="135322"/>
                      <a:pt x="171450" y="139006"/>
                      <a:pt x="171450" y="142875"/>
                    </a:cubicBezTo>
                    <a:cubicBezTo>
                      <a:pt x="171450" y="148159"/>
                      <a:pt x="171561" y="153442"/>
                      <a:pt x="171784" y="158725"/>
                    </a:cubicBezTo>
                    <a:cubicBezTo>
                      <a:pt x="172008" y="164009"/>
                      <a:pt x="171840" y="169162"/>
                      <a:pt x="171282" y="174185"/>
                    </a:cubicBezTo>
                    <a:cubicBezTo>
                      <a:pt x="170724" y="179208"/>
                      <a:pt x="169533" y="184063"/>
                      <a:pt x="167710" y="188751"/>
                    </a:cubicBezTo>
                    <a:cubicBezTo>
                      <a:pt x="165887" y="193439"/>
                      <a:pt x="162966" y="197793"/>
                      <a:pt x="158948" y="201811"/>
                    </a:cubicBezTo>
                    <a:cubicBezTo>
                      <a:pt x="154930" y="205829"/>
                      <a:pt x="150279" y="208918"/>
                      <a:pt x="144995" y="211076"/>
                    </a:cubicBezTo>
                    <a:cubicBezTo>
                      <a:pt x="139712" y="213234"/>
                      <a:pt x="134242" y="214313"/>
                      <a:pt x="128587" y="214313"/>
                    </a:cubicBezTo>
                    <a:lnTo>
                      <a:pt x="128587" y="200025"/>
                    </a:lnTo>
                    <a:cubicBezTo>
                      <a:pt x="132457" y="200025"/>
                      <a:pt x="136140" y="199262"/>
                      <a:pt x="139638" y="197737"/>
                    </a:cubicBezTo>
                    <a:cubicBezTo>
                      <a:pt x="143135" y="196211"/>
                      <a:pt x="146167" y="194165"/>
                      <a:pt x="148735" y="191598"/>
                    </a:cubicBezTo>
                    <a:cubicBezTo>
                      <a:pt x="151302" y="189030"/>
                      <a:pt x="153348" y="186017"/>
                      <a:pt x="154874" y="182556"/>
                    </a:cubicBezTo>
                    <a:cubicBezTo>
                      <a:pt x="156399" y="179096"/>
                      <a:pt x="157162" y="175394"/>
                      <a:pt x="157162" y="171450"/>
                    </a:cubicBezTo>
                    <a:cubicBezTo>
                      <a:pt x="157162" y="167283"/>
                      <a:pt x="157088" y="163172"/>
                      <a:pt x="156939" y="159116"/>
                    </a:cubicBezTo>
                    <a:cubicBezTo>
                      <a:pt x="156790" y="155060"/>
                      <a:pt x="156771" y="151079"/>
                      <a:pt x="156883" y="147173"/>
                    </a:cubicBezTo>
                    <a:cubicBezTo>
                      <a:pt x="156995" y="143266"/>
                      <a:pt x="157348" y="139471"/>
                      <a:pt x="157943" y="135787"/>
                    </a:cubicBezTo>
                    <a:cubicBezTo>
                      <a:pt x="158539" y="132104"/>
                      <a:pt x="159543" y="128588"/>
                      <a:pt x="160957" y="125239"/>
                    </a:cubicBezTo>
                    <a:cubicBezTo>
                      <a:pt x="162371" y="121890"/>
                      <a:pt x="164306" y="118691"/>
                      <a:pt x="166761" y="115640"/>
                    </a:cubicBezTo>
                    <a:cubicBezTo>
                      <a:pt x="169217" y="112589"/>
                      <a:pt x="172380" y="109761"/>
                      <a:pt x="176249" y="107156"/>
                    </a:cubicBezTo>
                    <a:cubicBezTo>
                      <a:pt x="172380" y="104552"/>
                      <a:pt x="169217" y="101724"/>
                      <a:pt x="166761" y="98673"/>
                    </a:cubicBezTo>
                    <a:cubicBezTo>
                      <a:pt x="164306" y="95622"/>
                      <a:pt x="162371" y="92422"/>
                      <a:pt x="160957" y="89074"/>
                    </a:cubicBezTo>
                    <a:cubicBezTo>
                      <a:pt x="159543" y="85725"/>
                      <a:pt x="158539" y="82209"/>
                      <a:pt x="157943" y="78526"/>
                    </a:cubicBezTo>
                    <a:cubicBezTo>
                      <a:pt x="157348" y="74842"/>
                      <a:pt x="156995" y="71047"/>
                      <a:pt x="156883" y="67140"/>
                    </a:cubicBezTo>
                    <a:cubicBezTo>
                      <a:pt x="156771" y="63233"/>
                      <a:pt x="156790" y="59252"/>
                      <a:pt x="156939" y="55197"/>
                    </a:cubicBezTo>
                    <a:cubicBezTo>
                      <a:pt x="157088" y="51141"/>
                      <a:pt x="157162" y="47030"/>
                      <a:pt x="157162" y="42863"/>
                    </a:cubicBezTo>
                    <a:cubicBezTo>
                      <a:pt x="157162" y="38993"/>
                      <a:pt x="156399" y="35310"/>
                      <a:pt x="154874" y="31812"/>
                    </a:cubicBezTo>
                    <a:cubicBezTo>
                      <a:pt x="153348" y="28315"/>
                      <a:pt x="151302" y="25282"/>
                      <a:pt x="148735" y="22715"/>
                    </a:cubicBezTo>
                    <a:cubicBezTo>
                      <a:pt x="146167" y="20148"/>
                      <a:pt x="143135" y="18101"/>
                      <a:pt x="139638" y="16576"/>
                    </a:cubicBezTo>
                    <a:cubicBezTo>
                      <a:pt x="136140" y="15050"/>
                      <a:pt x="132457" y="14288"/>
                      <a:pt x="128587" y="14288"/>
                    </a:cubicBezTo>
                    <a:close/>
                    <a:moveTo>
                      <a:pt x="71437" y="0"/>
                    </a:moveTo>
                    <a:lnTo>
                      <a:pt x="71437" y="14288"/>
                    </a:lnTo>
                    <a:cubicBezTo>
                      <a:pt x="67493" y="14288"/>
                      <a:pt x="63791" y="15050"/>
                      <a:pt x="60331" y="16576"/>
                    </a:cubicBezTo>
                    <a:cubicBezTo>
                      <a:pt x="56870" y="18101"/>
                      <a:pt x="53857" y="20148"/>
                      <a:pt x="51289" y="22715"/>
                    </a:cubicBezTo>
                    <a:cubicBezTo>
                      <a:pt x="48722" y="25282"/>
                      <a:pt x="46676" y="28315"/>
                      <a:pt x="45150" y="31812"/>
                    </a:cubicBezTo>
                    <a:cubicBezTo>
                      <a:pt x="43625" y="35310"/>
                      <a:pt x="42862" y="38993"/>
                      <a:pt x="42862" y="42863"/>
                    </a:cubicBezTo>
                    <a:cubicBezTo>
                      <a:pt x="42862" y="47030"/>
                      <a:pt x="42936" y="51141"/>
                      <a:pt x="43085" y="55197"/>
                    </a:cubicBezTo>
                    <a:cubicBezTo>
                      <a:pt x="43234" y="59252"/>
                      <a:pt x="43253" y="63233"/>
                      <a:pt x="43141" y="67140"/>
                    </a:cubicBezTo>
                    <a:cubicBezTo>
                      <a:pt x="43029" y="71047"/>
                      <a:pt x="42676" y="74842"/>
                      <a:pt x="42081" y="78526"/>
                    </a:cubicBezTo>
                    <a:cubicBezTo>
                      <a:pt x="41485" y="82209"/>
                      <a:pt x="40481" y="85725"/>
                      <a:pt x="39067" y="89074"/>
                    </a:cubicBezTo>
                    <a:cubicBezTo>
                      <a:pt x="37653" y="92422"/>
                      <a:pt x="35718" y="95622"/>
                      <a:pt x="33263" y="98673"/>
                    </a:cubicBezTo>
                    <a:cubicBezTo>
                      <a:pt x="30807" y="101724"/>
                      <a:pt x="27644" y="104552"/>
                      <a:pt x="23775" y="107156"/>
                    </a:cubicBezTo>
                    <a:cubicBezTo>
                      <a:pt x="27644" y="109761"/>
                      <a:pt x="30807" y="112589"/>
                      <a:pt x="33263" y="115640"/>
                    </a:cubicBezTo>
                    <a:cubicBezTo>
                      <a:pt x="35718" y="118691"/>
                      <a:pt x="37653" y="121890"/>
                      <a:pt x="39067" y="125239"/>
                    </a:cubicBezTo>
                    <a:cubicBezTo>
                      <a:pt x="40481" y="128588"/>
                      <a:pt x="41485" y="132104"/>
                      <a:pt x="42081" y="135787"/>
                    </a:cubicBezTo>
                    <a:cubicBezTo>
                      <a:pt x="42676" y="139471"/>
                      <a:pt x="43029" y="143266"/>
                      <a:pt x="43141" y="147173"/>
                    </a:cubicBezTo>
                    <a:cubicBezTo>
                      <a:pt x="43253" y="151079"/>
                      <a:pt x="43234" y="155060"/>
                      <a:pt x="43085" y="159116"/>
                    </a:cubicBezTo>
                    <a:cubicBezTo>
                      <a:pt x="42936" y="163172"/>
                      <a:pt x="42862" y="167283"/>
                      <a:pt x="42862" y="171450"/>
                    </a:cubicBezTo>
                    <a:cubicBezTo>
                      <a:pt x="42862" y="175394"/>
                      <a:pt x="43625" y="179096"/>
                      <a:pt x="45150" y="182556"/>
                    </a:cubicBezTo>
                    <a:cubicBezTo>
                      <a:pt x="46676" y="186017"/>
                      <a:pt x="48722" y="189030"/>
                      <a:pt x="51289" y="191598"/>
                    </a:cubicBezTo>
                    <a:cubicBezTo>
                      <a:pt x="53857" y="194165"/>
                      <a:pt x="56870" y="196211"/>
                      <a:pt x="60331" y="197737"/>
                    </a:cubicBezTo>
                    <a:cubicBezTo>
                      <a:pt x="63791" y="199262"/>
                      <a:pt x="67493" y="200025"/>
                      <a:pt x="71437" y="200025"/>
                    </a:cubicBezTo>
                    <a:lnTo>
                      <a:pt x="71437" y="214313"/>
                    </a:lnTo>
                    <a:cubicBezTo>
                      <a:pt x="65782" y="214313"/>
                      <a:pt x="60312" y="213234"/>
                      <a:pt x="55029" y="211076"/>
                    </a:cubicBezTo>
                    <a:cubicBezTo>
                      <a:pt x="49745" y="208918"/>
                      <a:pt x="45094" y="205829"/>
                      <a:pt x="41076" y="201811"/>
                    </a:cubicBezTo>
                    <a:cubicBezTo>
                      <a:pt x="37058" y="197793"/>
                      <a:pt x="34137" y="193439"/>
                      <a:pt x="32314" y="188751"/>
                    </a:cubicBezTo>
                    <a:cubicBezTo>
                      <a:pt x="30491" y="184063"/>
                      <a:pt x="29300" y="179208"/>
                      <a:pt x="28742" y="174185"/>
                    </a:cubicBezTo>
                    <a:cubicBezTo>
                      <a:pt x="28184" y="169162"/>
                      <a:pt x="28016" y="164009"/>
                      <a:pt x="28240" y="158725"/>
                    </a:cubicBezTo>
                    <a:cubicBezTo>
                      <a:pt x="28463" y="153442"/>
                      <a:pt x="28575" y="148159"/>
                      <a:pt x="28575" y="142875"/>
                    </a:cubicBezTo>
                    <a:cubicBezTo>
                      <a:pt x="28575" y="139006"/>
                      <a:pt x="27812" y="135322"/>
                      <a:pt x="26286" y="131825"/>
                    </a:cubicBezTo>
                    <a:cubicBezTo>
                      <a:pt x="24761" y="128327"/>
                      <a:pt x="22714" y="125295"/>
                      <a:pt x="20147" y="122728"/>
                    </a:cubicBezTo>
                    <a:cubicBezTo>
                      <a:pt x="17580" y="120160"/>
                      <a:pt x="14547" y="118114"/>
                      <a:pt x="11050" y="116588"/>
                    </a:cubicBezTo>
                    <a:cubicBezTo>
                      <a:pt x="7553" y="115063"/>
                      <a:pt x="3869" y="114300"/>
                      <a:pt x="0" y="114300"/>
                    </a:cubicBezTo>
                    <a:lnTo>
                      <a:pt x="0" y="100013"/>
                    </a:lnTo>
                    <a:cubicBezTo>
                      <a:pt x="3869" y="100013"/>
                      <a:pt x="7553" y="99250"/>
                      <a:pt x="11050" y="97724"/>
                    </a:cubicBezTo>
                    <a:cubicBezTo>
                      <a:pt x="14547" y="96199"/>
                      <a:pt x="17580" y="94153"/>
                      <a:pt x="20147" y="91585"/>
                    </a:cubicBezTo>
                    <a:cubicBezTo>
                      <a:pt x="22714" y="89018"/>
                      <a:pt x="24761" y="86004"/>
                      <a:pt x="26286" y="82544"/>
                    </a:cubicBezTo>
                    <a:cubicBezTo>
                      <a:pt x="27812" y="79084"/>
                      <a:pt x="28575" y="75382"/>
                      <a:pt x="28575" y="71438"/>
                    </a:cubicBezTo>
                    <a:cubicBezTo>
                      <a:pt x="28575" y="66154"/>
                      <a:pt x="28463" y="60871"/>
                      <a:pt x="28240" y="55587"/>
                    </a:cubicBezTo>
                    <a:cubicBezTo>
                      <a:pt x="28016" y="50304"/>
                      <a:pt x="28184" y="45151"/>
                      <a:pt x="28742" y="40128"/>
                    </a:cubicBezTo>
                    <a:cubicBezTo>
                      <a:pt x="29300" y="35105"/>
                      <a:pt x="30491" y="30249"/>
                      <a:pt x="32314" y="25561"/>
                    </a:cubicBezTo>
                    <a:cubicBezTo>
                      <a:pt x="34137" y="20873"/>
                      <a:pt x="37058" y="16520"/>
                      <a:pt x="41076" y="12502"/>
                    </a:cubicBezTo>
                    <a:cubicBezTo>
                      <a:pt x="45094" y="8483"/>
                      <a:pt x="49745" y="5395"/>
                      <a:pt x="55029" y="3237"/>
                    </a:cubicBezTo>
                    <a:cubicBezTo>
                      <a:pt x="60312" y="1079"/>
                      <a:pt x="65782" y="0"/>
                      <a:pt x="71437" y="0"/>
                    </a:cubicBez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endParaRPr lang="en-US" sz="1836" dirty="0">
                  <a:solidFill>
                    <a:prstClr val="black"/>
                  </a:solidFill>
                  <a:latin typeface="Calibri" panose="020F0502020204030204"/>
                </a:endParaRPr>
              </a:p>
            </p:txBody>
          </p:sp>
          <p:sp>
            <p:nvSpPr>
              <p:cNvPr id="132" name="Freeform: Shape 131">
                <a:extLst>
                  <a:ext uri="{FF2B5EF4-FFF2-40B4-BE49-F238E27FC236}">
                    <a16:creationId xmlns:a16="http://schemas.microsoft.com/office/drawing/2014/main" id="{848D8433-9528-4AEB-8350-E92A34C44EDC}"/>
                  </a:ext>
                </a:extLst>
              </p:cNvPr>
              <p:cNvSpPr/>
              <p:nvPr/>
            </p:nvSpPr>
            <p:spPr>
              <a:xfrm>
                <a:off x="6561442" y="5048707"/>
                <a:ext cx="479861" cy="479861"/>
              </a:xfrm>
              <a:custGeom>
                <a:avLst/>
                <a:gdLst/>
                <a:ahLst/>
                <a:cxnLst/>
                <a:rect l="l" t="t" r="r" b="b"/>
                <a:pathLst>
                  <a:path w="228600" h="228600">
                    <a:moveTo>
                      <a:pt x="28575" y="185738"/>
                    </a:moveTo>
                    <a:cubicBezTo>
                      <a:pt x="26566" y="185738"/>
                      <a:pt x="24706" y="186110"/>
                      <a:pt x="22994" y="186854"/>
                    </a:cubicBezTo>
                    <a:cubicBezTo>
                      <a:pt x="21282" y="187598"/>
                      <a:pt x="19776" y="188621"/>
                      <a:pt x="18473" y="189923"/>
                    </a:cubicBezTo>
                    <a:cubicBezTo>
                      <a:pt x="17171" y="191226"/>
                      <a:pt x="16148" y="192733"/>
                      <a:pt x="15404" y="194444"/>
                    </a:cubicBezTo>
                    <a:cubicBezTo>
                      <a:pt x="14660" y="196156"/>
                      <a:pt x="14288" y="198016"/>
                      <a:pt x="14288" y="200025"/>
                    </a:cubicBezTo>
                    <a:lnTo>
                      <a:pt x="14288" y="214313"/>
                    </a:lnTo>
                    <a:lnTo>
                      <a:pt x="28575" y="214313"/>
                    </a:lnTo>
                    <a:cubicBezTo>
                      <a:pt x="30584" y="214313"/>
                      <a:pt x="32445" y="213941"/>
                      <a:pt x="34156" y="213196"/>
                    </a:cubicBezTo>
                    <a:cubicBezTo>
                      <a:pt x="35868" y="212452"/>
                      <a:pt x="37375" y="211429"/>
                      <a:pt x="38677" y="210127"/>
                    </a:cubicBezTo>
                    <a:cubicBezTo>
                      <a:pt x="39979" y="208825"/>
                      <a:pt x="41002" y="207318"/>
                      <a:pt x="41746" y="205606"/>
                    </a:cubicBezTo>
                    <a:cubicBezTo>
                      <a:pt x="42490" y="203895"/>
                      <a:pt x="42863" y="202034"/>
                      <a:pt x="42863" y="200025"/>
                    </a:cubicBezTo>
                    <a:cubicBezTo>
                      <a:pt x="42863" y="198016"/>
                      <a:pt x="42490" y="196156"/>
                      <a:pt x="41746" y="194444"/>
                    </a:cubicBezTo>
                    <a:cubicBezTo>
                      <a:pt x="41002" y="192733"/>
                      <a:pt x="39979" y="191226"/>
                      <a:pt x="38677" y="189923"/>
                    </a:cubicBezTo>
                    <a:cubicBezTo>
                      <a:pt x="37375" y="188621"/>
                      <a:pt x="35868" y="187598"/>
                      <a:pt x="34156" y="186854"/>
                    </a:cubicBezTo>
                    <a:cubicBezTo>
                      <a:pt x="32445" y="186110"/>
                      <a:pt x="30584" y="185738"/>
                      <a:pt x="28575" y="185738"/>
                    </a:cubicBezTo>
                    <a:close/>
                    <a:moveTo>
                      <a:pt x="28575" y="171450"/>
                    </a:moveTo>
                    <a:cubicBezTo>
                      <a:pt x="32519" y="171450"/>
                      <a:pt x="36221" y="172194"/>
                      <a:pt x="39681" y="173683"/>
                    </a:cubicBezTo>
                    <a:cubicBezTo>
                      <a:pt x="43142" y="175171"/>
                      <a:pt x="46174" y="177217"/>
                      <a:pt x="48778" y="179822"/>
                    </a:cubicBezTo>
                    <a:cubicBezTo>
                      <a:pt x="51383" y="182426"/>
                      <a:pt x="53429" y="185459"/>
                      <a:pt x="54918" y="188919"/>
                    </a:cubicBezTo>
                    <a:cubicBezTo>
                      <a:pt x="56406" y="192379"/>
                      <a:pt x="57150" y="196081"/>
                      <a:pt x="57150" y="200025"/>
                    </a:cubicBezTo>
                    <a:cubicBezTo>
                      <a:pt x="57150" y="203969"/>
                      <a:pt x="56406" y="207671"/>
                      <a:pt x="54918" y="211131"/>
                    </a:cubicBezTo>
                    <a:cubicBezTo>
                      <a:pt x="53429" y="214592"/>
                      <a:pt x="51383" y="217624"/>
                      <a:pt x="48778" y="220229"/>
                    </a:cubicBezTo>
                    <a:cubicBezTo>
                      <a:pt x="46174" y="222833"/>
                      <a:pt x="43142" y="224879"/>
                      <a:pt x="39681" y="226368"/>
                    </a:cubicBezTo>
                    <a:cubicBezTo>
                      <a:pt x="36221" y="227856"/>
                      <a:pt x="32519" y="228600"/>
                      <a:pt x="28575" y="228600"/>
                    </a:cubicBezTo>
                    <a:lnTo>
                      <a:pt x="0" y="228600"/>
                    </a:lnTo>
                    <a:lnTo>
                      <a:pt x="0" y="200025"/>
                    </a:lnTo>
                    <a:cubicBezTo>
                      <a:pt x="0" y="196081"/>
                      <a:pt x="744" y="192379"/>
                      <a:pt x="2232" y="188919"/>
                    </a:cubicBezTo>
                    <a:cubicBezTo>
                      <a:pt x="3721" y="185459"/>
                      <a:pt x="5767" y="182426"/>
                      <a:pt x="8372" y="179822"/>
                    </a:cubicBezTo>
                    <a:cubicBezTo>
                      <a:pt x="10976" y="177217"/>
                      <a:pt x="14008" y="175171"/>
                      <a:pt x="17469" y="173683"/>
                    </a:cubicBezTo>
                    <a:cubicBezTo>
                      <a:pt x="20929" y="172194"/>
                      <a:pt x="24631" y="171450"/>
                      <a:pt x="28575" y="171450"/>
                    </a:cubicBezTo>
                    <a:close/>
                    <a:moveTo>
                      <a:pt x="148679" y="152921"/>
                    </a:moveTo>
                    <a:cubicBezTo>
                      <a:pt x="145405" y="155302"/>
                      <a:pt x="142094" y="157591"/>
                      <a:pt x="138745" y="159786"/>
                    </a:cubicBezTo>
                    <a:cubicBezTo>
                      <a:pt x="135396" y="161981"/>
                      <a:pt x="132011" y="164158"/>
                      <a:pt x="128588" y="166316"/>
                    </a:cubicBezTo>
                    <a:lnTo>
                      <a:pt x="128588" y="185738"/>
                    </a:lnTo>
                    <a:lnTo>
                      <a:pt x="137740" y="185738"/>
                    </a:lnTo>
                    <a:close/>
                    <a:moveTo>
                      <a:pt x="67084" y="119993"/>
                    </a:moveTo>
                    <a:cubicBezTo>
                      <a:pt x="64926" y="123788"/>
                      <a:pt x="62787" y="127583"/>
                      <a:pt x="60666" y="131378"/>
                    </a:cubicBezTo>
                    <a:cubicBezTo>
                      <a:pt x="58545" y="135173"/>
                      <a:pt x="56406" y="139006"/>
                      <a:pt x="54248" y="142875"/>
                    </a:cubicBezTo>
                    <a:lnTo>
                      <a:pt x="85837" y="174352"/>
                    </a:lnTo>
                    <a:cubicBezTo>
                      <a:pt x="89632" y="172194"/>
                      <a:pt x="93427" y="170055"/>
                      <a:pt x="97222" y="167934"/>
                    </a:cubicBezTo>
                    <a:cubicBezTo>
                      <a:pt x="101017" y="165813"/>
                      <a:pt x="104812" y="163674"/>
                      <a:pt x="108607" y="161516"/>
                    </a:cubicBezTo>
                    <a:close/>
                    <a:moveTo>
                      <a:pt x="75679" y="79921"/>
                    </a:moveTo>
                    <a:lnTo>
                      <a:pt x="42863" y="90860"/>
                    </a:lnTo>
                    <a:lnTo>
                      <a:pt x="42863" y="100013"/>
                    </a:lnTo>
                    <a:lnTo>
                      <a:pt x="62285" y="100013"/>
                    </a:lnTo>
                    <a:cubicBezTo>
                      <a:pt x="64443" y="96590"/>
                      <a:pt x="66619" y="93204"/>
                      <a:pt x="68814" y="89855"/>
                    </a:cubicBezTo>
                    <a:cubicBezTo>
                      <a:pt x="71010" y="86506"/>
                      <a:pt x="73298" y="83195"/>
                      <a:pt x="75679" y="79921"/>
                    </a:cubicBezTo>
                    <a:close/>
                    <a:moveTo>
                      <a:pt x="142875" y="71438"/>
                    </a:moveTo>
                    <a:cubicBezTo>
                      <a:pt x="140866" y="71438"/>
                      <a:pt x="139005" y="71810"/>
                      <a:pt x="137294" y="72554"/>
                    </a:cubicBezTo>
                    <a:cubicBezTo>
                      <a:pt x="135582" y="73298"/>
                      <a:pt x="134076" y="74321"/>
                      <a:pt x="132773" y="75623"/>
                    </a:cubicBezTo>
                    <a:cubicBezTo>
                      <a:pt x="131471" y="76926"/>
                      <a:pt x="130448" y="78433"/>
                      <a:pt x="129704" y="80144"/>
                    </a:cubicBezTo>
                    <a:cubicBezTo>
                      <a:pt x="128960" y="81856"/>
                      <a:pt x="128588" y="83716"/>
                      <a:pt x="128588" y="85725"/>
                    </a:cubicBezTo>
                    <a:cubicBezTo>
                      <a:pt x="128588" y="87734"/>
                      <a:pt x="128960" y="89595"/>
                      <a:pt x="129704" y="91306"/>
                    </a:cubicBezTo>
                    <a:cubicBezTo>
                      <a:pt x="130448" y="93018"/>
                      <a:pt x="131471" y="94525"/>
                      <a:pt x="132773" y="95827"/>
                    </a:cubicBezTo>
                    <a:cubicBezTo>
                      <a:pt x="134076" y="97129"/>
                      <a:pt x="135582" y="98152"/>
                      <a:pt x="137294" y="98896"/>
                    </a:cubicBezTo>
                    <a:cubicBezTo>
                      <a:pt x="139005" y="99641"/>
                      <a:pt x="140866" y="100013"/>
                      <a:pt x="142875" y="100013"/>
                    </a:cubicBezTo>
                    <a:cubicBezTo>
                      <a:pt x="144884" y="100013"/>
                      <a:pt x="146745" y="99641"/>
                      <a:pt x="148456" y="98896"/>
                    </a:cubicBezTo>
                    <a:cubicBezTo>
                      <a:pt x="150168" y="98152"/>
                      <a:pt x="151674" y="97129"/>
                      <a:pt x="152977" y="95827"/>
                    </a:cubicBezTo>
                    <a:cubicBezTo>
                      <a:pt x="154279" y="94525"/>
                      <a:pt x="155302" y="93018"/>
                      <a:pt x="156046" y="91306"/>
                    </a:cubicBezTo>
                    <a:cubicBezTo>
                      <a:pt x="156790" y="89595"/>
                      <a:pt x="157163" y="87734"/>
                      <a:pt x="157163" y="85725"/>
                    </a:cubicBezTo>
                    <a:cubicBezTo>
                      <a:pt x="157163" y="83716"/>
                      <a:pt x="156790" y="81856"/>
                      <a:pt x="156046" y="80144"/>
                    </a:cubicBezTo>
                    <a:cubicBezTo>
                      <a:pt x="155302" y="78433"/>
                      <a:pt x="154279" y="76926"/>
                      <a:pt x="152977" y="75623"/>
                    </a:cubicBezTo>
                    <a:cubicBezTo>
                      <a:pt x="151674" y="74321"/>
                      <a:pt x="150168" y="73298"/>
                      <a:pt x="148456" y="72554"/>
                    </a:cubicBezTo>
                    <a:cubicBezTo>
                      <a:pt x="146745" y="71810"/>
                      <a:pt x="144884" y="71438"/>
                      <a:pt x="142875" y="71438"/>
                    </a:cubicBezTo>
                    <a:close/>
                    <a:moveTo>
                      <a:pt x="142875" y="57150"/>
                    </a:moveTo>
                    <a:cubicBezTo>
                      <a:pt x="146819" y="57150"/>
                      <a:pt x="150521" y="57894"/>
                      <a:pt x="153981" y="59383"/>
                    </a:cubicBezTo>
                    <a:cubicBezTo>
                      <a:pt x="157442" y="60871"/>
                      <a:pt x="160474" y="62917"/>
                      <a:pt x="163078" y="65522"/>
                    </a:cubicBezTo>
                    <a:cubicBezTo>
                      <a:pt x="165683" y="68126"/>
                      <a:pt x="167729" y="71159"/>
                      <a:pt x="169218" y="74619"/>
                    </a:cubicBezTo>
                    <a:cubicBezTo>
                      <a:pt x="170706" y="78079"/>
                      <a:pt x="171450" y="81781"/>
                      <a:pt x="171450" y="85725"/>
                    </a:cubicBezTo>
                    <a:cubicBezTo>
                      <a:pt x="171450" y="89669"/>
                      <a:pt x="170706" y="93371"/>
                      <a:pt x="169218" y="96831"/>
                    </a:cubicBezTo>
                    <a:cubicBezTo>
                      <a:pt x="167729" y="100292"/>
                      <a:pt x="165683" y="103324"/>
                      <a:pt x="163078" y="105929"/>
                    </a:cubicBezTo>
                    <a:cubicBezTo>
                      <a:pt x="160474" y="108533"/>
                      <a:pt x="157442" y="110579"/>
                      <a:pt x="153981" y="112068"/>
                    </a:cubicBezTo>
                    <a:cubicBezTo>
                      <a:pt x="150521" y="113556"/>
                      <a:pt x="146819" y="114300"/>
                      <a:pt x="142875" y="114300"/>
                    </a:cubicBezTo>
                    <a:cubicBezTo>
                      <a:pt x="138931" y="114300"/>
                      <a:pt x="135229" y="113556"/>
                      <a:pt x="131769" y="112068"/>
                    </a:cubicBezTo>
                    <a:cubicBezTo>
                      <a:pt x="128308" y="110579"/>
                      <a:pt x="125276" y="108533"/>
                      <a:pt x="122672" y="105929"/>
                    </a:cubicBezTo>
                    <a:cubicBezTo>
                      <a:pt x="120067" y="103324"/>
                      <a:pt x="118021" y="100292"/>
                      <a:pt x="116532" y="96831"/>
                    </a:cubicBezTo>
                    <a:cubicBezTo>
                      <a:pt x="115044" y="93371"/>
                      <a:pt x="114300" y="89669"/>
                      <a:pt x="114300" y="85725"/>
                    </a:cubicBezTo>
                    <a:cubicBezTo>
                      <a:pt x="114300" y="81781"/>
                      <a:pt x="115044" y="78079"/>
                      <a:pt x="116532" y="74619"/>
                    </a:cubicBezTo>
                    <a:cubicBezTo>
                      <a:pt x="118021" y="71159"/>
                      <a:pt x="120067" y="68126"/>
                      <a:pt x="122672" y="65522"/>
                    </a:cubicBezTo>
                    <a:cubicBezTo>
                      <a:pt x="125276" y="62917"/>
                      <a:pt x="128308" y="60871"/>
                      <a:pt x="131769" y="59383"/>
                    </a:cubicBezTo>
                    <a:cubicBezTo>
                      <a:pt x="135229" y="57894"/>
                      <a:pt x="138931" y="57150"/>
                      <a:pt x="142875" y="57150"/>
                    </a:cubicBezTo>
                    <a:close/>
                    <a:moveTo>
                      <a:pt x="214201" y="14399"/>
                    </a:moveTo>
                    <a:cubicBezTo>
                      <a:pt x="203783" y="14771"/>
                      <a:pt x="193979" y="15943"/>
                      <a:pt x="184789" y="17915"/>
                    </a:cubicBezTo>
                    <a:cubicBezTo>
                      <a:pt x="175599" y="19887"/>
                      <a:pt x="166855" y="22734"/>
                      <a:pt x="158558" y="26454"/>
                    </a:cubicBezTo>
                    <a:cubicBezTo>
                      <a:pt x="150261" y="30175"/>
                      <a:pt x="142280" y="34770"/>
                      <a:pt x="134615" y="40240"/>
                    </a:cubicBezTo>
                    <a:cubicBezTo>
                      <a:pt x="126950" y="45709"/>
                      <a:pt x="119397" y="52090"/>
                      <a:pt x="111956" y="59383"/>
                    </a:cubicBezTo>
                    <a:cubicBezTo>
                      <a:pt x="104589" y="66601"/>
                      <a:pt x="97855" y="74210"/>
                      <a:pt x="91753" y="82209"/>
                    </a:cubicBezTo>
                    <a:cubicBezTo>
                      <a:pt x="85651" y="90209"/>
                      <a:pt x="79921" y="98599"/>
                      <a:pt x="74563" y="107380"/>
                    </a:cubicBezTo>
                    <a:lnTo>
                      <a:pt x="121221" y="154037"/>
                    </a:lnTo>
                    <a:cubicBezTo>
                      <a:pt x="130001" y="148679"/>
                      <a:pt x="138373" y="142931"/>
                      <a:pt x="146335" y="136792"/>
                    </a:cubicBezTo>
                    <a:cubicBezTo>
                      <a:pt x="154298" y="130653"/>
                      <a:pt x="161888" y="123862"/>
                      <a:pt x="169106" y="116421"/>
                    </a:cubicBezTo>
                    <a:cubicBezTo>
                      <a:pt x="176473" y="109054"/>
                      <a:pt x="182891" y="101557"/>
                      <a:pt x="188361" y="93929"/>
                    </a:cubicBezTo>
                    <a:cubicBezTo>
                      <a:pt x="193830" y="86302"/>
                      <a:pt x="198425" y="78340"/>
                      <a:pt x="202146" y="70042"/>
                    </a:cubicBezTo>
                    <a:cubicBezTo>
                      <a:pt x="205867" y="61745"/>
                      <a:pt x="208713" y="53002"/>
                      <a:pt x="210685" y="43811"/>
                    </a:cubicBezTo>
                    <a:cubicBezTo>
                      <a:pt x="212657" y="34621"/>
                      <a:pt x="213829" y="24817"/>
                      <a:pt x="214201" y="14399"/>
                    </a:cubicBezTo>
                    <a:close/>
                    <a:moveTo>
                      <a:pt x="221456" y="0"/>
                    </a:moveTo>
                    <a:lnTo>
                      <a:pt x="228600" y="0"/>
                    </a:lnTo>
                    <a:lnTo>
                      <a:pt x="228600" y="7144"/>
                    </a:lnTo>
                    <a:cubicBezTo>
                      <a:pt x="228600" y="20687"/>
                      <a:pt x="227391" y="33338"/>
                      <a:pt x="224972" y="45095"/>
                    </a:cubicBezTo>
                    <a:cubicBezTo>
                      <a:pt x="222554" y="56852"/>
                      <a:pt x="218889" y="67977"/>
                      <a:pt x="213978" y="78470"/>
                    </a:cubicBezTo>
                    <a:cubicBezTo>
                      <a:pt x="209066" y="88962"/>
                      <a:pt x="202890" y="98952"/>
                      <a:pt x="195449" y="108440"/>
                    </a:cubicBezTo>
                    <a:cubicBezTo>
                      <a:pt x="188007" y="117928"/>
                      <a:pt x="179301" y="127174"/>
                      <a:pt x="169329" y="136178"/>
                    </a:cubicBezTo>
                    <a:lnTo>
                      <a:pt x="148010" y="200025"/>
                    </a:lnTo>
                    <a:lnTo>
                      <a:pt x="114300" y="200025"/>
                    </a:lnTo>
                    <a:lnTo>
                      <a:pt x="114300" y="174687"/>
                    </a:lnTo>
                    <a:cubicBezTo>
                      <a:pt x="104031" y="180715"/>
                      <a:pt x="93650" y="186519"/>
                      <a:pt x="83158" y="192100"/>
                    </a:cubicBezTo>
                    <a:lnTo>
                      <a:pt x="36500" y="145442"/>
                    </a:lnTo>
                    <a:cubicBezTo>
                      <a:pt x="42081" y="134950"/>
                      <a:pt x="47885" y="124569"/>
                      <a:pt x="53913" y="114300"/>
                    </a:cubicBezTo>
                    <a:lnTo>
                      <a:pt x="28575" y="114300"/>
                    </a:lnTo>
                    <a:lnTo>
                      <a:pt x="28575" y="80591"/>
                    </a:lnTo>
                    <a:lnTo>
                      <a:pt x="92422" y="59383"/>
                    </a:lnTo>
                    <a:cubicBezTo>
                      <a:pt x="101426" y="49337"/>
                      <a:pt x="110672" y="40593"/>
                      <a:pt x="120160" y="33152"/>
                    </a:cubicBezTo>
                    <a:cubicBezTo>
                      <a:pt x="129648" y="25710"/>
                      <a:pt x="139638" y="19534"/>
                      <a:pt x="150130" y="14622"/>
                    </a:cubicBezTo>
                    <a:cubicBezTo>
                      <a:pt x="160623" y="9711"/>
                      <a:pt x="171748" y="6046"/>
                      <a:pt x="183505" y="3628"/>
                    </a:cubicBezTo>
                    <a:cubicBezTo>
                      <a:pt x="195263" y="1209"/>
                      <a:pt x="207913" y="0"/>
                      <a:pt x="22145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3" name="Freeform: Shape 132">
                <a:extLst>
                  <a:ext uri="{FF2B5EF4-FFF2-40B4-BE49-F238E27FC236}">
                    <a16:creationId xmlns:a16="http://schemas.microsoft.com/office/drawing/2014/main" id="{D11D4556-49E1-413A-9BC3-12DD88BEF3D3}"/>
                  </a:ext>
                </a:extLst>
              </p:cNvPr>
              <p:cNvSpPr/>
              <p:nvPr/>
            </p:nvSpPr>
            <p:spPr>
              <a:xfrm>
                <a:off x="8590351" y="5055184"/>
                <a:ext cx="404179" cy="479861"/>
              </a:xfrm>
              <a:custGeom>
                <a:avLst/>
                <a:gdLst/>
                <a:ahLst/>
                <a:cxnLst/>
                <a:rect l="l" t="t" r="r" b="b"/>
                <a:pathLst>
                  <a:path w="192546" h="228600">
                    <a:moveTo>
                      <a:pt x="33709" y="171450"/>
                    </a:moveTo>
                    <a:lnTo>
                      <a:pt x="15292" y="203485"/>
                    </a:lnTo>
                    <a:cubicBezTo>
                      <a:pt x="14622" y="204602"/>
                      <a:pt x="14287" y="205829"/>
                      <a:pt x="14287" y="207169"/>
                    </a:cubicBezTo>
                    <a:cubicBezTo>
                      <a:pt x="14287" y="209104"/>
                      <a:pt x="14975" y="210778"/>
                      <a:pt x="16352" y="212192"/>
                    </a:cubicBezTo>
                    <a:cubicBezTo>
                      <a:pt x="17729" y="213606"/>
                      <a:pt x="19422" y="214313"/>
                      <a:pt x="21431" y="214313"/>
                    </a:cubicBezTo>
                    <a:lnTo>
                      <a:pt x="171115" y="214313"/>
                    </a:lnTo>
                    <a:cubicBezTo>
                      <a:pt x="173050" y="214313"/>
                      <a:pt x="174705" y="213606"/>
                      <a:pt x="176082" y="212192"/>
                    </a:cubicBezTo>
                    <a:cubicBezTo>
                      <a:pt x="177459" y="210778"/>
                      <a:pt x="178147" y="209104"/>
                      <a:pt x="178147" y="207169"/>
                    </a:cubicBezTo>
                    <a:cubicBezTo>
                      <a:pt x="178147" y="206425"/>
                      <a:pt x="178054" y="205774"/>
                      <a:pt x="177868" y="205216"/>
                    </a:cubicBezTo>
                    <a:cubicBezTo>
                      <a:pt x="177682" y="204657"/>
                      <a:pt x="177403" y="204081"/>
                      <a:pt x="177031" y="203485"/>
                    </a:cubicBezTo>
                    <a:lnTo>
                      <a:pt x="158725" y="171450"/>
                    </a:lnTo>
                    <a:close/>
                    <a:moveTo>
                      <a:pt x="81930" y="14288"/>
                    </a:moveTo>
                    <a:lnTo>
                      <a:pt x="81930" y="81707"/>
                    </a:lnTo>
                    <a:cubicBezTo>
                      <a:pt x="81930" y="85651"/>
                      <a:pt x="80925" y="89334"/>
                      <a:pt x="78916" y="92757"/>
                    </a:cubicBezTo>
                    <a:lnTo>
                      <a:pt x="41969" y="157163"/>
                    </a:lnTo>
                    <a:lnTo>
                      <a:pt x="150465" y="157163"/>
                    </a:lnTo>
                    <a:lnTo>
                      <a:pt x="113518" y="92757"/>
                    </a:lnTo>
                    <a:cubicBezTo>
                      <a:pt x="111509" y="89334"/>
                      <a:pt x="110505" y="85651"/>
                      <a:pt x="110505" y="81707"/>
                    </a:cubicBezTo>
                    <a:lnTo>
                      <a:pt x="110505" y="14288"/>
                    </a:lnTo>
                    <a:close/>
                    <a:moveTo>
                      <a:pt x="53355" y="0"/>
                    </a:moveTo>
                    <a:lnTo>
                      <a:pt x="139080" y="0"/>
                    </a:lnTo>
                    <a:lnTo>
                      <a:pt x="139080" y="14288"/>
                    </a:lnTo>
                    <a:lnTo>
                      <a:pt x="124792" y="14288"/>
                    </a:lnTo>
                    <a:lnTo>
                      <a:pt x="124792" y="81707"/>
                    </a:lnTo>
                    <a:cubicBezTo>
                      <a:pt x="124792" y="83121"/>
                      <a:pt x="125164" y="84423"/>
                      <a:pt x="125908" y="85614"/>
                    </a:cubicBezTo>
                    <a:lnTo>
                      <a:pt x="189421" y="196230"/>
                    </a:lnTo>
                    <a:cubicBezTo>
                      <a:pt x="190462" y="197942"/>
                      <a:pt x="191244" y="199690"/>
                      <a:pt x="191765" y="201476"/>
                    </a:cubicBezTo>
                    <a:cubicBezTo>
                      <a:pt x="192286" y="203262"/>
                      <a:pt x="192546" y="205160"/>
                      <a:pt x="192546" y="207169"/>
                    </a:cubicBezTo>
                    <a:cubicBezTo>
                      <a:pt x="192546" y="210145"/>
                      <a:pt x="191988" y="212936"/>
                      <a:pt x="190872" y="215540"/>
                    </a:cubicBezTo>
                    <a:cubicBezTo>
                      <a:pt x="189755" y="218145"/>
                      <a:pt x="188230" y="220415"/>
                      <a:pt x="186295" y="222349"/>
                    </a:cubicBezTo>
                    <a:cubicBezTo>
                      <a:pt x="184360" y="224284"/>
                      <a:pt x="182091" y="225810"/>
                      <a:pt x="179486" y="226926"/>
                    </a:cubicBezTo>
                    <a:cubicBezTo>
                      <a:pt x="176882" y="228042"/>
                      <a:pt x="174091" y="228600"/>
                      <a:pt x="171115" y="228600"/>
                    </a:cubicBezTo>
                    <a:lnTo>
                      <a:pt x="21431" y="228600"/>
                    </a:lnTo>
                    <a:cubicBezTo>
                      <a:pt x="18454" y="228600"/>
                      <a:pt x="15664" y="228042"/>
                      <a:pt x="13059" y="226926"/>
                    </a:cubicBezTo>
                    <a:cubicBezTo>
                      <a:pt x="10455" y="225810"/>
                      <a:pt x="8185" y="224284"/>
                      <a:pt x="6250" y="222349"/>
                    </a:cubicBezTo>
                    <a:cubicBezTo>
                      <a:pt x="4316" y="220415"/>
                      <a:pt x="2790" y="218145"/>
                      <a:pt x="1674" y="215540"/>
                    </a:cubicBezTo>
                    <a:cubicBezTo>
                      <a:pt x="558" y="212936"/>
                      <a:pt x="0" y="210145"/>
                      <a:pt x="0" y="207169"/>
                    </a:cubicBezTo>
                    <a:cubicBezTo>
                      <a:pt x="0" y="205160"/>
                      <a:pt x="241" y="203262"/>
                      <a:pt x="725" y="201476"/>
                    </a:cubicBezTo>
                    <a:cubicBezTo>
                      <a:pt x="1209" y="199690"/>
                      <a:pt x="1972" y="197942"/>
                      <a:pt x="3013" y="196230"/>
                    </a:cubicBezTo>
                    <a:lnTo>
                      <a:pt x="66526" y="85502"/>
                    </a:lnTo>
                    <a:cubicBezTo>
                      <a:pt x="67270" y="84460"/>
                      <a:pt x="67642" y="83195"/>
                      <a:pt x="67642" y="81707"/>
                    </a:cubicBezTo>
                    <a:lnTo>
                      <a:pt x="67642" y="14288"/>
                    </a:lnTo>
                    <a:lnTo>
                      <a:pt x="53355" y="142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4" name="Freeform: Shape 133">
                <a:extLst>
                  <a:ext uri="{FF2B5EF4-FFF2-40B4-BE49-F238E27FC236}">
                    <a16:creationId xmlns:a16="http://schemas.microsoft.com/office/drawing/2014/main" id="{F38CD343-FFF8-4EDF-9685-B6CDCF5A87E6}"/>
                  </a:ext>
                </a:extLst>
              </p:cNvPr>
              <p:cNvSpPr/>
              <p:nvPr/>
            </p:nvSpPr>
            <p:spPr>
              <a:xfrm>
                <a:off x="10239838" y="5071412"/>
                <a:ext cx="479862" cy="449870"/>
              </a:xfrm>
              <a:custGeom>
                <a:avLst/>
                <a:gdLst/>
                <a:ahLst/>
                <a:cxnLst/>
                <a:rect l="l" t="t" r="r" b="b"/>
                <a:pathLst>
                  <a:path w="228600" h="214312">
                    <a:moveTo>
                      <a:pt x="171450" y="100012"/>
                    </a:moveTo>
                    <a:cubicBezTo>
                      <a:pt x="167506" y="100012"/>
                      <a:pt x="163804" y="100756"/>
                      <a:pt x="160344" y="102245"/>
                    </a:cubicBezTo>
                    <a:cubicBezTo>
                      <a:pt x="156883" y="103733"/>
                      <a:pt x="153851" y="105779"/>
                      <a:pt x="151247" y="108384"/>
                    </a:cubicBezTo>
                    <a:cubicBezTo>
                      <a:pt x="148642" y="110988"/>
                      <a:pt x="146596" y="114021"/>
                      <a:pt x="145107" y="117481"/>
                    </a:cubicBezTo>
                    <a:cubicBezTo>
                      <a:pt x="143619" y="120941"/>
                      <a:pt x="142875" y="124643"/>
                      <a:pt x="142875" y="128587"/>
                    </a:cubicBezTo>
                    <a:cubicBezTo>
                      <a:pt x="142875" y="132531"/>
                      <a:pt x="143619" y="136233"/>
                      <a:pt x="145107" y="139694"/>
                    </a:cubicBezTo>
                    <a:cubicBezTo>
                      <a:pt x="146596" y="143154"/>
                      <a:pt x="148642" y="146186"/>
                      <a:pt x="151247" y="148791"/>
                    </a:cubicBezTo>
                    <a:cubicBezTo>
                      <a:pt x="153851" y="151395"/>
                      <a:pt x="156883" y="153442"/>
                      <a:pt x="160344" y="154930"/>
                    </a:cubicBezTo>
                    <a:cubicBezTo>
                      <a:pt x="163804" y="156418"/>
                      <a:pt x="167506" y="157162"/>
                      <a:pt x="171450" y="157162"/>
                    </a:cubicBezTo>
                    <a:cubicBezTo>
                      <a:pt x="175394" y="157162"/>
                      <a:pt x="179096" y="156418"/>
                      <a:pt x="182556" y="154930"/>
                    </a:cubicBezTo>
                    <a:cubicBezTo>
                      <a:pt x="186017" y="153442"/>
                      <a:pt x="189049" y="151395"/>
                      <a:pt x="191653" y="148791"/>
                    </a:cubicBezTo>
                    <a:cubicBezTo>
                      <a:pt x="194258" y="146186"/>
                      <a:pt x="196304" y="143154"/>
                      <a:pt x="197793" y="139694"/>
                    </a:cubicBezTo>
                    <a:cubicBezTo>
                      <a:pt x="199281" y="136233"/>
                      <a:pt x="200025" y="132531"/>
                      <a:pt x="200025" y="128587"/>
                    </a:cubicBezTo>
                    <a:cubicBezTo>
                      <a:pt x="200025" y="124643"/>
                      <a:pt x="199281" y="120941"/>
                      <a:pt x="197793" y="117481"/>
                    </a:cubicBezTo>
                    <a:cubicBezTo>
                      <a:pt x="196304" y="114021"/>
                      <a:pt x="194258" y="110988"/>
                      <a:pt x="191653" y="108384"/>
                    </a:cubicBezTo>
                    <a:cubicBezTo>
                      <a:pt x="189049" y="105779"/>
                      <a:pt x="186017" y="103733"/>
                      <a:pt x="182556" y="102245"/>
                    </a:cubicBezTo>
                    <a:cubicBezTo>
                      <a:pt x="179096" y="100756"/>
                      <a:pt x="175394" y="100012"/>
                      <a:pt x="171450" y="100012"/>
                    </a:cubicBezTo>
                    <a:close/>
                    <a:moveTo>
                      <a:pt x="171450" y="85725"/>
                    </a:moveTo>
                    <a:cubicBezTo>
                      <a:pt x="177329" y="85725"/>
                      <a:pt x="182873" y="86841"/>
                      <a:pt x="188082" y="89073"/>
                    </a:cubicBezTo>
                    <a:cubicBezTo>
                      <a:pt x="193291" y="91306"/>
                      <a:pt x="197848" y="94375"/>
                      <a:pt x="201755" y="98282"/>
                    </a:cubicBezTo>
                    <a:cubicBezTo>
                      <a:pt x="205662" y="102189"/>
                      <a:pt x="208731" y="106747"/>
                      <a:pt x="210964" y="111956"/>
                    </a:cubicBezTo>
                    <a:cubicBezTo>
                      <a:pt x="213196" y="117165"/>
                      <a:pt x="214313" y="122709"/>
                      <a:pt x="214313" y="128587"/>
                    </a:cubicBezTo>
                    <a:cubicBezTo>
                      <a:pt x="214313" y="135508"/>
                      <a:pt x="212768" y="142000"/>
                      <a:pt x="209680" y="148065"/>
                    </a:cubicBezTo>
                    <a:cubicBezTo>
                      <a:pt x="206592" y="154130"/>
                      <a:pt x="202257" y="159171"/>
                      <a:pt x="196676" y="163190"/>
                    </a:cubicBezTo>
                    <a:cubicBezTo>
                      <a:pt x="201588" y="165571"/>
                      <a:pt x="205997" y="168566"/>
                      <a:pt x="209903" y="172175"/>
                    </a:cubicBezTo>
                    <a:cubicBezTo>
                      <a:pt x="213810" y="175784"/>
                      <a:pt x="217159" y="179803"/>
                      <a:pt x="219949" y="184230"/>
                    </a:cubicBezTo>
                    <a:cubicBezTo>
                      <a:pt x="222740" y="188658"/>
                      <a:pt x="224879" y="193420"/>
                      <a:pt x="226368" y="198518"/>
                    </a:cubicBezTo>
                    <a:cubicBezTo>
                      <a:pt x="227856" y="203615"/>
                      <a:pt x="228600" y="208880"/>
                      <a:pt x="228600" y="214312"/>
                    </a:cubicBezTo>
                    <a:lnTo>
                      <a:pt x="214313" y="214312"/>
                    </a:lnTo>
                    <a:cubicBezTo>
                      <a:pt x="214313" y="208434"/>
                      <a:pt x="213178" y="202890"/>
                      <a:pt x="210908" y="197681"/>
                    </a:cubicBezTo>
                    <a:cubicBezTo>
                      <a:pt x="208638" y="192472"/>
                      <a:pt x="205569" y="187932"/>
                      <a:pt x="201699" y="184063"/>
                    </a:cubicBezTo>
                    <a:cubicBezTo>
                      <a:pt x="197830" y="180193"/>
                      <a:pt x="193291" y="177124"/>
                      <a:pt x="188082" y="174854"/>
                    </a:cubicBezTo>
                    <a:cubicBezTo>
                      <a:pt x="182873" y="172585"/>
                      <a:pt x="177329" y="171450"/>
                      <a:pt x="171450" y="171450"/>
                    </a:cubicBezTo>
                    <a:cubicBezTo>
                      <a:pt x="165571" y="171450"/>
                      <a:pt x="160027" y="172585"/>
                      <a:pt x="154818" y="174854"/>
                    </a:cubicBezTo>
                    <a:cubicBezTo>
                      <a:pt x="149609" y="177124"/>
                      <a:pt x="145070" y="180193"/>
                      <a:pt x="141201" y="184063"/>
                    </a:cubicBezTo>
                    <a:cubicBezTo>
                      <a:pt x="137331" y="187932"/>
                      <a:pt x="134262" y="192472"/>
                      <a:pt x="131992" y="197681"/>
                    </a:cubicBezTo>
                    <a:cubicBezTo>
                      <a:pt x="129722" y="202890"/>
                      <a:pt x="128588" y="208434"/>
                      <a:pt x="128588" y="214312"/>
                    </a:cubicBezTo>
                    <a:lnTo>
                      <a:pt x="114300" y="214312"/>
                    </a:lnTo>
                    <a:cubicBezTo>
                      <a:pt x="114300" y="208880"/>
                      <a:pt x="115044" y="203615"/>
                      <a:pt x="116532" y="198518"/>
                    </a:cubicBezTo>
                    <a:cubicBezTo>
                      <a:pt x="118021" y="193420"/>
                      <a:pt x="120160" y="188658"/>
                      <a:pt x="122951" y="184230"/>
                    </a:cubicBezTo>
                    <a:cubicBezTo>
                      <a:pt x="125741" y="179803"/>
                      <a:pt x="129090" y="175784"/>
                      <a:pt x="132997" y="172175"/>
                    </a:cubicBezTo>
                    <a:cubicBezTo>
                      <a:pt x="136903" y="168566"/>
                      <a:pt x="141312" y="165571"/>
                      <a:pt x="146224" y="163190"/>
                    </a:cubicBezTo>
                    <a:cubicBezTo>
                      <a:pt x="140643" y="159171"/>
                      <a:pt x="136308" y="154130"/>
                      <a:pt x="133220" y="148065"/>
                    </a:cubicBezTo>
                    <a:cubicBezTo>
                      <a:pt x="130132" y="142000"/>
                      <a:pt x="128588" y="135508"/>
                      <a:pt x="128588" y="128587"/>
                    </a:cubicBezTo>
                    <a:cubicBezTo>
                      <a:pt x="128588" y="122709"/>
                      <a:pt x="129704" y="117165"/>
                      <a:pt x="131936" y="111956"/>
                    </a:cubicBezTo>
                    <a:cubicBezTo>
                      <a:pt x="134169" y="106747"/>
                      <a:pt x="137238" y="102189"/>
                      <a:pt x="141145" y="98282"/>
                    </a:cubicBezTo>
                    <a:cubicBezTo>
                      <a:pt x="145052" y="94375"/>
                      <a:pt x="149591" y="91306"/>
                      <a:pt x="154763" y="89073"/>
                    </a:cubicBezTo>
                    <a:cubicBezTo>
                      <a:pt x="159934" y="86841"/>
                      <a:pt x="165497" y="85725"/>
                      <a:pt x="171450" y="85725"/>
                    </a:cubicBezTo>
                    <a:close/>
                    <a:moveTo>
                      <a:pt x="0" y="0"/>
                    </a:moveTo>
                    <a:lnTo>
                      <a:pt x="228600" y="0"/>
                    </a:lnTo>
                    <a:lnTo>
                      <a:pt x="228600" y="114300"/>
                    </a:lnTo>
                    <a:cubicBezTo>
                      <a:pt x="228600" y="110728"/>
                      <a:pt x="228265" y="107602"/>
                      <a:pt x="227595" y="104924"/>
                    </a:cubicBezTo>
                    <a:cubicBezTo>
                      <a:pt x="226926" y="102245"/>
                      <a:pt x="225977" y="99752"/>
                      <a:pt x="224749" y="97445"/>
                    </a:cubicBezTo>
                    <a:cubicBezTo>
                      <a:pt x="223521" y="95138"/>
                      <a:pt x="222033" y="92906"/>
                      <a:pt x="220284" y="90748"/>
                    </a:cubicBezTo>
                    <a:cubicBezTo>
                      <a:pt x="218535" y="88590"/>
                      <a:pt x="216545" y="86246"/>
                      <a:pt x="214313" y="83716"/>
                    </a:cubicBezTo>
                    <a:lnTo>
                      <a:pt x="214313" y="14287"/>
                    </a:lnTo>
                    <a:lnTo>
                      <a:pt x="14288" y="14287"/>
                    </a:lnTo>
                    <a:lnTo>
                      <a:pt x="14288" y="142875"/>
                    </a:lnTo>
                    <a:lnTo>
                      <a:pt x="42863" y="142875"/>
                    </a:lnTo>
                    <a:lnTo>
                      <a:pt x="42863" y="172678"/>
                    </a:lnTo>
                    <a:lnTo>
                      <a:pt x="72665" y="142875"/>
                    </a:lnTo>
                    <a:lnTo>
                      <a:pt x="116198" y="142875"/>
                    </a:lnTo>
                    <a:cubicBezTo>
                      <a:pt x="116793" y="145405"/>
                      <a:pt x="117593" y="147860"/>
                      <a:pt x="118597" y="150242"/>
                    </a:cubicBezTo>
                    <a:cubicBezTo>
                      <a:pt x="119602" y="152623"/>
                      <a:pt x="120737" y="154930"/>
                      <a:pt x="122002" y="157162"/>
                    </a:cubicBezTo>
                    <a:lnTo>
                      <a:pt x="78581" y="157162"/>
                    </a:lnTo>
                    <a:lnTo>
                      <a:pt x="28575" y="207168"/>
                    </a:lnTo>
                    <a:lnTo>
                      <a:pt x="28575" y="157162"/>
                    </a:lnTo>
                    <a:lnTo>
                      <a:pt x="0" y="1571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49" name="TextBox 48">
                <a:extLst>
                  <a:ext uri="{FF2B5EF4-FFF2-40B4-BE49-F238E27FC236}">
                    <a16:creationId xmlns:a16="http://schemas.microsoft.com/office/drawing/2014/main" id="{B3BF89FA-228A-497F-BBAF-4EA99CC6979F}"/>
                  </a:ext>
                </a:extLst>
              </p:cNvPr>
              <p:cNvSpPr txBox="1"/>
              <p:nvPr/>
            </p:nvSpPr>
            <p:spPr>
              <a:xfrm>
                <a:off x="1796961" y="5118152"/>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Plan</a:t>
                </a:r>
              </a:p>
            </p:txBody>
          </p:sp>
          <p:sp>
            <p:nvSpPr>
              <p:cNvPr id="129" name="Freeform: Shape 128">
                <a:extLst>
                  <a:ext uri="{FF2B5EF4-FFF2-40B4-BE49-F238E27FC236}">
                    <a16:creationId xmlns:a16="http://schemas.microsoft.com/office/drawing/2014/main" id="{AA90B656-C656-43A5-A560-EBE4B99EFA14}"/>
                  </a:ext>
                </a:extLst>
              </p:cNvPr>
              <p:cNvSpPr/>
              <p:nvPr/>
            </p:nvSpPr>
            <p:spPr>
              <a:xfrm>
                <a:off x="1310283" y="5013600"/>
                <a:ext cx="479861" cy="471192"/>
              </a:xfrm>
              <a:custGeom>
                <a:avLst/>
                <a:gdLst/>
                <a:ahLst/>
                <a:cxnLst/>
                <a:rect l="l" t="t" r="r" b="b"/>
                <a:pathLst>
                  <a:path w="228600" h="224470">
                    <a:moveTo>
                      <a:pt x="57150" y="148903"/>
                    </a:moveTo>
                    <a:lnTo>
                      <a:pt x="57150" y="167320"/>
                    </a:lnTo>
                    <a:lnTo>
                      <a:pt x="75568" y="167320"/>
                    </a:lnTo>
                    <a:close/>
                    <a:moveTo>
                      <a:pt x="42863" y="114300"/>
                    </a:moveTo>
                    <a:lnTo>
                      <a:pt x="110170" y="181608"/>
                    </a:lnTo>
                    <a:lnTo>
                      <a:pt x="42863" y="181608"/>
                    </a:lnTo>
                    <a:close/>
                    <a:moveTo>
                      <a:pt x="14288" y="34603"/>
                    </a:moveTo>
                    <a:lnTo>
                      <a:pt x="14288" y="210183"/>
                    </a:lnTo>
                    <a:lnTo>
                      <a:pt x="189867" y="210183"/>
                    </a:lnTo>
                    <a:close/>
                    <a:moveTo>
                      <a:pt x="157163" y="24445"/>
                    </a:moveTo>
                    <a:lnTo>
                      <a:pt x="157163" y="38733"/>
                    </a:lnTo>
                    <a:lnTo>
                      <a:pt x="185738" y="38733"/>
                    </a:lnTo>
                    <a:lnTo>
                      <a:pt x="185738" y="53020"/>
                    </a:lnTo>
                    <a:lnTo>
                      <a:pt x="157163" y="53020"/>
                    </a:lnTo>
                    <a:lnTo>
                      <a:pt x="157163" y="67308"/>
                    </a:lnTo>
                    <a:lnTo>
                      <a:pt x="185738" y="67308"/>
                    </a:lnTo>
                    <a:lnTo>
                      <a:pt x="185738" y="81595"/>
                    </a:lnTo>
                    <a:lnTo>
                      <a:pt x="157163" y="81595"/>
                    </a:lnTo>
                    <a:lnTo>
                      <a:pt x="157163" y="95883"/>
                    </a:lnTo>
                    <a:lnTo>
                      <a:pt x="200025" y="95883"/>
                    </a:lnTo>
                    <a:lnTo>
                      <a:pt x="200025" y="110170"/>
                    </a:lnTo>
                    <a:lnTo>
                      <a:pt x="157163" y="110170"/>
                    </a:lnTo>
                    <a:lnTo>
                      <a:pt x="157163" y="124458"/>
                    </a:lnTo>
                    <a:lnTo>
                      <a:pt x="185738" y="124458"/>
                    </a:lnTo>
                    <a:lnTo>
                      <a:pt x="185738" y="138745"/>
                    </a:lnTo>
                    <a:lnTo>
                      <a:pt x="157163" y="138745"/>
                    </a:lnTo>
                    <a:lnTo>
                      <a:pt x="157163" y="153033"/>
                    </a:lnTo>
                    <a:lnTo>
                      <a:pt x="185738" y="153033"/>
                    </a:lnTo>
                    <a:lnTo>
                      <a:pt x="185738" y="167320"/>
                    </a:lnTo>
                    <a:lnTo>
                      <a:pt x="167320" y="167320"/>
                    </a:lnTo>
                    <a:lnTo>
                      <a:pt x="181608" y="181608"/>
                    </a:lnTo>
                    <a:lnTo>
                      <a:pt x="200025" y="181608"/>
                    </a:lnTo>
                    <a:lnTo>
                      <a:pt x="200025" y="195895"/>
                    </a:lnTo>
                    <a:lnTo>
                      <a:pt x="195895" y="195895"/>
                    </a:lnTo>
                    <a:lnTo>
                      <a:pt x="210183" y="210183"/>
                    </a:lnTo>
                    <a:lnTo>
                      <a:pt x="214313" y="210183"/>
                    </a:lnTo>
                    <a:lnTo>
                      <a:pt x="214313" y="24445"/>
                    </a:lnTo>
                    <a:close/>
                    <a:moveTo>
                      <a:pt x="0" y="0"/>
                    </a:moveTo>
                    <a:lnTo>
                      <a:pt x="142875" y="142875"/>
                    </a:lnTo>
                    <a:lnTo>
                      <a:pt x="142875" y="10158"/>
                    </a:lnTo>
                    <a:lnTo>
                      <a:pt x="228600" y="10158"/>
                    </a:lnTo>
                    <a:lnTo>
                      <a:pt x="228600" y="224470"/>
                    </a:lnTo>
                    <a:lnTo>
                      <a:pt x="0" y="224470"/>
                    </a:ln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1405371">
                  <a:lnSpc>
                    <a:spcPct val="90000"/>
                  </a:lnSpc>
                  <a:spcBef>
                    <a:spcPct val="0"/>
                  </a:spcBef>
                  <a:spcAft>
                    <a:spcPct val="35000"/>
                  </a:spcAft>
                </a:pPr>
                <a:r>
                  <a:rPr lang="en-US" sz="1836" dirty="0">
                    <a:solidFill>
                      <a:prstClr val="black"/>
                    </a:solidFill>
                    <a:latin typeface="Full MDL2 Assets" panose="050A0102010101010101" pitchFamily="18" charset="0"/>
                  </a:rPr>
                  <a:t> </a:t>
                </a:r>
              </a:p>
            </p:txBody>
          </p:sp>
          <p:grpSp>
            <p:nvGrpSpPr>
              <p:cNvPr id="41" name="Group 40">
                <a:extLst>
                  <a:ext uri="{FF2B5EF4-FFF2-40B4-BE49-F238E27FC236}">
                    <a16:creationId xmlns:a16="http://schemas.microsoft.com/office/drawing/2014/main" id="{AF6D177E-0B68-4C71-A9F8-AE71D4E10CBC}"/>
                  </a:ext>
                </a:extLst>
              </p:cNvPr>
              <p:cNvGrpSpPr/>
              <p:nvPr/>
            </p:nvGrpSpPr>
            <p:grpSpPr>
              <a:xfrm>
                <a:off x="724782" y="4687674"/>
                <a:ext cx="4654302" cy="747522"/>
                <a:chOff x="672180" y="2312835"/>
                <a:chExt cx="4563455" cy="732931"/>
              </a:xfrm>
              <a:solidFill>
                <a:schemeClr val="tx1"/>
              </a:solidFill>
            </p:grpSpPr>
            <p:sp>
              <p:nvSpPr>
                <p:cNvPr id="36" name="Arrow: Bent 35">
                  <a:extLst>
                    <a:ext uri="{FF2B5EF4-FFF2-40B4-BE49-F238E27FC236}">
                      <a16:creationId xmlns:a16="http://schemas.microsoft.com/office/drawing/2014/main" id="{F4F8964D-6026-4AEF-8960-1807AC38B275}"/>
                    </a:ext>
                  </a:extLst>
                </p:cNvPr>
                <p:cNvSpPr/>
                <p:nvPr/>
              </p:nvSpPr>
              <p:spPr>
                <a:xfrm rot="10800000" flipH="1">
                  <a:off x="672181" y="2579235"/>
                  <a:ext cx="513184"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sp>
              <p:nvSpPr>
                <p:cNvPr id="40" name="Arrow: Bent 39">
                  <a:extLst>
                    <a:ext uri="{FF2B5EF4-FFF2-40B4-BE49-F238E27FC236}">
                      <a16:creationId xmlns:a16="http://schemas.microsoft.com/office/drawing/2014/main" id="{A6A5A878-9693-4F53-843F-C73B4A1CCEC8}"/>
                    </a:ext>
                  </a:extLst>
                </p:cNvPr>
                <p:cNvSpPr/>
                <p:nvPr/>
              </p:nvSpPr>
              <p:spPr>
                <a:xfrm>
                  <a:off x="672180" y="2312835"/>
                  <a:ext cx="4563455" cy="410309"/>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3455" h="410309">
                      <a:moveTo>
                        <a:pt x="0" y="410309"/>
                      </a:moveTo>
                      <a:lnTo>
                        <a:pt x="0" y="206202"/>
                      </a:lnTo>
                      <a:cubicBezTo>
                        <a:pt x="0" y="93477"/>
                        <a:pt x="91382" y="2095"/>
                        <a:pt x="204107" y="2095"/>
                      </a:cubicBezTo>
                      <a:lnTo>
                        <a:pt x="396551" y="2094"/>
                      </a:lnTo>
                      <a:lnTo>
                        <a:pt x="605243" y="1441"/>
                      </a:lnTo>
                      <a:lnTo>
                        <a:pt x="4563455" y="0"/>
                      </a:lnTo>
                      <a:cubicBezTo>
                        <a:pt x="4563021" y="37962"/>
                        <a:pt x="4439018" y="81417"/>
                        <a:pt x="4438584" y="119379"/>
                      </a:cubicBezTo>
                      <a:lnTo>
                        <a:pt x="396551" y="118727"/>
                      </a:lnTo>
                      <a:lnTo>
                        <a:pt x="204107" y="118727"/>
                      </a:lnTo>
                      <a:cubicBezTo>
                        <a:pt x="155796" y="118727"/>
                        <a:pt x="116632" y="157891"/>
                        <a:pt x="116632" y="206202"/>
                      </a:cubicBezTo>
                      <a:cubicBezTo>
                        <a:pt x="116632" y="274238"/>
                        <a:pt x="116633" y="342273"/>
                        <a:pt x="116633" y="410309"/>
                      </a:cubicBezTo>
                      <a:lnTo>
                        <a:pt x="0" y="410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grpSp>
        </p:grpSp>
      </p:grpSp>
    </p:spTree>
    <p:extLst>
      <p:ext uri="{BB962C8B-B14F-4D97-AF65-F5344CB8AC3E}">
        <p14:creationId xmlns:p14="http://schemas.microsoft.com/office/powerpoint/2010/main" val="4508075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AC9D57-36A0-482C-9322-12CFE10A7C38}"/>
              </a:ext>
            </a:extLst>
          </p:cNvPr>
          <p:cNvSpPr>
            <a:spLocks noGrp="1"/>
          </p:cNvSpPr>
          <p:nvPr>
            <p:ph type="body" sz="quarter" idx="10"/>
          </p:nvPr>
        </p:nvSpPr>
        <p:spPr/>
        <p:txBody>
          <a:bodyPr/>
          <a:lstStyle/>
          <a:p>
            <a:endParaRPr lang="en-US" dirty="0"/>
          </a:p>
        </p:txBody>
      </p:sp>
      <p:sp>
        <p:nvSpPr>
          <p:cNvPr id="3" name="Title 2" hidden="1">
            <a:extLst>
              <a:ext uri="{FF2B5EF4-FFF2-40B4-BE49-F238E27FC236}">
                <a16:creationId xmlns:a16="http://schemas.microsoft.com/office/drawing/2014/main" id="{8291757C-9F82-4A28-812E-F322D8FAAACD}"/>
              </a:ext>
            </a:extLst>
          </p:cNvPr>
          <p:cNvSpPr>
            <a:spLocks noGrp="1"/>
          </p:cNvSpPr>
          <p:nvPr>
            <p:ph type="title"/>
          </p:nvPr>
        </p:nvSpPr>
        <p:spPr/>
        <p:txBody>
          <a:bodyPr/>
          <a:lstStyle/>
          <a:p>
            <a:r>
              <a:rPr lang="en-US" dirty="0"/>
              <a:t>Roles and Responsibilities</a:t>
            </a:r>
          </a:p>
        </p:txBody>
      </p:sp>
      <p:pic>
        <p:nvPicPr>
          <p:cNvPr id="5" name="Picture 4" descr="A stick figure pushing a red puzzle piece into a wall of white puzzle pieces.">
            <a:extLst>
              <a:ext uri="{FF2B5EF4-FFF2-40B4-BE49-F238E27FC236}">
                <a16:creationId xmlns:a16="http://schemas.microsoft.com/office/drawing/2014/main" id="{CC0162C9-9208-4077-B751-214768093663}"/>
              </a:ext>
            </a:extLst>
          </p:cNvPr>
          <p:cNvPicPr>
            <a:picLocks noChangeAspect="1"/>
          </p:cNvPicPr>
          <p:nvPr/>
        </p:nvPicPr>
        <p:blipFill>
          <a:blip r:embed="rId3"/>
          <a:stretch>
            <a:fillRect/>
          </a:stretch>
        </p:blipFill>
        <p:spPr>
          <a:xfrm>
            <a:off x="103090" y="754451"/>
            <a:ext cx="5714987" cy="5714987"/>
          </a:xfrm>
          <a:prstGeom prst="rect">
            <a:avLst/>
          </a:prstGeom>
        </p:spPr>
      </p:pic>
      <p:pic>
        <p:nvPicPr>
          <p:cNvPr id="7" name="Picture 2" descr="A network of people connected to each other. This represents being connected to accessibility subject matter experts in each role.">
            <a:extLst>
              <a:ext uri="{FF2B5EF4-FFF2-40B4-BE49-F238E27FC236}">
                <a16:creationId xmlns:a16="http://schemas.microsoft.com/office/drawing/2014/main" id="{5A3CDB9E-B5DF-4198-8F41-5A1205B19A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2115"/>
          <a:stretch/>
        </p:blipFill>
        <p:spPr bwMode="auto">
          <a:xfrm>
            <a:off x="5980754" y="1472929"/>
            <a:ext cx="5467146" cy="404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79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7B6B-3325-44A9-B2FC-44A4B0DD2E1F}"/>
              </a:ext>
            </a:extLst>
          </p:cNvPr>
          <p:cNvSpPr>
            <a:spLocks noGrp="1"/>
          </p:cNvSpPr>
          <p:nvPr>
            <p:ph type="title"/>
          </p:nvPr>
        </p:nvSpPr>
        <p:spPr>
          <a:solidFill>
            <a:schemeClr val="bg1"/>
          </a:solidFill>
        </p:spPr>
        <p:txBody>
          <a:bodyPr/>
          <a:lstStyle/>
          <a:p>
            <a:r>
              <a:rPr lang="en-US" dirty="0"/>
              <a:t>Microsoft accessibility and inclusion</a:t>
            </a:r>
          </a:p>
        </p:txBody>
      </p:sp>
      <p:grpSp>
        <p:nvGrpSpPr>
          <p:cNvPr id="13" name="Group 12" descr="Roadsign says Investments.">
            <a:extLst>
              <a:ext uri="{FF2B5EF4-FFF2-40B4-BE49-F238E27FC236}">
                <a16:creationId xmlns:a16="http://schemas.microsoft.com/office/drawing/2014/main" id="{85A7C947-26F6-4794-A12A-013CB07E099E}"/>
              </a:ext>
            </a:extLst>
          </p:cNvPr>
          <p:cNvGrpSpPr/>
          <p:nvPr/>
        </p:nvGrpSpPr>
        <p:grpSpPr>
          <a:xfrm>
            <a:off x="625031" y="3270970"/>
            <a:ext cx="2101548" cy="2002256"/>
            <a:chOff x="2889330" y="3040261"/>
            <a:chExt cx="2101548" cy="2002256"/>
          </a:xfrm>
        </p:grpSpPr>
        <p:sp>
          <p:nvSpPr>
            <p:cNvPr id="14" name="Rectangle 13">
              <a:extLst>
                <a:ext uri="{FF2B5EF4-FFF2-40B4-BE49-F238E27FC236}">
                  <a16:creationId xmlns:a16="http://schemas.microsoft.com/office/drawing/2014/main" id="{73F7DA9A-CEA8-4522-9DC9-B50DB6EB5E67}"/>
                </a:ext>
              </a:extLst>
            </p:cNvPr>
            <p:cNvSpPr/>
            <p:nvPr/>
          </p:nvSpPr>
          <p:spPr bwMode="auto">
            <a:xfrm>
              <a:off x="3888861" y="3999007"/>
              <a:ext cx="123846" cy="1043510"/>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50" descr="Investments">
              <a:extLst>
                <a:ext uri="{FF2B5EF4-FFF2-40B4-BE49-F238E27FC236}">
                  <a16:creationId xmlns:a16="http://schemas.microsoft.com/office/drawing/2014/main" id="{D6BCC777-BAB1-4CB0-9DEC-476248443C33}"/>
                </a:ext>
              </a:extLst>
            </p:cNvPr>
            <p:cNvSpPr/>
            <p:nvPr/>
          </p:nvSpPr>
          <p:spPr bwMode="auto">
            <a:xfrm>
              <a:off x="2889330" y="3040261"/>
              <a:ext cx="2101548" cy="958746"/>
            </a:xfrm>
            <a:prstGeom prst="roundRect">
              <a:avLst/>
            </a:prstGeom>
            <a:solidFill>
              <a:srgbClr val="107C10"/>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800" b="1" cap="small" dirty="0">
                  <a:solidFill>
                    <a:schemeClr val="bg1"/>
                  </a:solidFill>
                  <a:ea typeface="Segoe UI" pitchFamily="34" charset="0"/>
                  <a:cs typeface="Segoe UI" pitchFamily="34" charset="0"/>
                </a:rPr>
                <a:t>Investments</a:t>
              </a:r>
            </a:p>
          </p:txBody>
        </p:sp>
      </p:grpSp>
      <p:grpSp>
        <p:nvGrpSpPr>
          <p:cNvPr id="7" name="Group 6" descr="Roadsign says Culture Change.">
            <a:extLst>
              <a:ext uri="{FF2B5EF4-FFF2-40B4-BE49-F238E27FC236}">
                <a16:creationId xmlns:a16="http://schemas.microsoft.com/office/drawing/2014/main" id="{94AE47E9-29CE-40E1-973F-510C2A26BA5F}"/>
              </a:ext>
            </a:extLst>
          </p:cNvPr>
          <p:cNvGrpSpPr/>
          <p:nvPr/>
        </p:nvGrpSpPr>
        <p:grpSpPr>
          <a:xfrm>
            <a:off x="3060477" y="2879953"/>
            <a:ext cx="1970844" cy="1928972"/>
            <a:chOff x="421687" y="4462574"/>
            <a:chExt cx="1970844" cy="1928972"/>
          </a:xfrm>
        </p:grpSpPr>
        <p:sp>
          <p:nvSpPr>
            <p:cNvPr id="8" name="Rectangle 7">
              <a:extLst>
                <a:ext uri="{FF2B5EF4-FFF2-40B4-BE49-F238E27FC236}">
                  <a16:creationId xmlns:a16="http://schemas.microsoft.com/office/drawing/2014/main" id="{FFE34E42-B732-49DE-BF4E-6C8B99B652C8}"/>
                </a:ext>
              </a:extLst>
            </p:cNvPr>
            <p:cNvSpPr/>
            <p:nvPr/>
          </p:nvSpPr>
          <p:spPr bwMode="auto">
            <a:xfrm>
              <a:off x="1331651" y="5042517"/>
              <a:ext cx="133166" cy="1349029"/>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14" descr="Culture Change">
              <a:extLst>
                <a:ext uri="{FF2B5EF4-FFF2-40B4-BE49-F238E27FC236}">
                  <a16:creationId xmlns:a16="http://schemas.microsoft.com/office/drawing/2014/main" id="{9A911BFC-2D5A-4059-A76D-EAE42CF40D93}"/>
                </a:ext>
              </a:extLst>
            </p:cNvPr>
            <p:cNvSpPr/>
            <p:nvPr/>
          </p:nvSpPr>
          <p:spPr bwMode="auto">
            <a:xfrm>
              <a:off x="421687" y="4462574"/>
              <a:ext cx="1970844" cy="1118587"/>
            </a:xfrm>
            <a:prstGeom prst="roundRect">
              <a:avLst/>
            </a:prstGeom>
            <a:solidFill>
              <a:srgbClr val="107C10"/>
            </a:solid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800" b="1" cap="small" dirty="0">
                  <a:solidFill>
                    <a:schemeClr val="bg1"/>
                  </a:solidFill>
                  <a:ea typeface="Segoe UI" pitchFamily="34" charset="0"/>
                  <a:cs typeface="Segoe UI" pitchFamily="34" charset="0"/>
                </a:rPr>
                <a:t>Culture Change</a:t>
              </a:r>
            </a:p>
          </p:txBody>
        </p:sp>
      </p:grpSp>
      <p:grpSp>
        <p:nvGrpSpPr>
          <p:cNvPr id="10" name="Group 9" descr="Roadsign says Focus on Engineering.">
            <a:extLst>
              <a:ext uri="{FF2B5EF4-FFF2-40B4-BE49-F238E27FC236}">
                <a16:creationId xmlns:a16="http://schemas.microsoft.com/office/drawing/2014/main" id="{B61DEB62-9FE5-442F-A528-684CFC00B995}"/>
              </a:ext>
            </a:extLst>
          </p:cNvPr>
          <p:cNvGrpSpPr/>
          <p:nvPr/>
        </p:nvGrpSpPr>
        <p:grpSpPr>
          <a:xfrm>
            <a:off x="6619462" y="2672902"/>
            <a:ext cx="1782804" cy="1491972"/>
            <a:chOff x="5676048" y="1286659"/>
            <a:chExt cx="1782804" cy="1491972"/>
          </a:xfrm>
        </p:grpSpPr>
        <p:sp>
          <p:nvSpPr>
            <p:cNvPr id="11" name="Rectangle 10">
              <a:extLst>
                <a:ext uri="{FF2B5EF4-FFF2-40B4-BE49-F238E27FC236}">
                  <a16:creationId xmlns:a16="http://schemas.microsoft.com/office/drawing/2014/main" id="{E8915997-1FF6-4E27-9AF5-EC3CED246249}"/>
                </a:ext>
              </a:extLst>
            </p:cNvPr>
            <p:cNvSpPr/>
            <p:nvPr/>
          </p:nvSpPr>
          <p:spPr bwMode="auto">
            <a:xfrm>
              <a:off x="6514182" y="2202827"/>
              <a:ext cx="90804" cy="575804"/>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49" descr="Focus on engineering">
              <a:extLst>
                <a:ext uri="{FF2B5EF4-FFF2-40B4-BE49-F238E27FC236}">
                  <a16:creationId xmlns:a16="http://schemas.microsoft.com/office/drawing/2014/main" id="{B31152C9-6489-428B-AFB1-472B54B37776}"/>
                </a:ext>
              </a:extLst>
            </p:cNvPr>
            <p:cNvSpPr/>
            <p:nvPr/>
          </p:nvSpPr>
          <p:spPr bwMode="auto">
            <a:xfrm>
              <a:off x="5676048" y="1286659"/>
              <a:ext cx="1782804" cy="1008760"/>
            </a:xfrm>
            <a:prstGeom prst="roundRect">
              <a:avLst/>
            </a:prstGeom>
            <a:solidFill>
              <a:srgbClr val="107C10"/>
            </a:solid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400" b="1" cap="small" dirty="0">
                  <a:solidFill>
                    <a:schemeClr val="bg1"/>
                  </a:solidFill>
                  <a:ea typeface="Segoe UI" pitchFamily="34" charset="0"/>
                  <a:cs typeface="Segoe UI" pitchFamily="34" charset="0"/>
                </a:rPr>
                <a:t>Focus on Engineering</a:t>
              </a:r>
            </a:p>
          </p:txBody>
        </p:sp>
      </p:grpSp>
      <p:sp>
        <p:nvSpPr>
          <p:cNvPr id="4" name="Oval 3" descr="Accessibility program">
            <a:extLst>
              <a:ext uri="{FF2B5EF4-FFF2-40B4-BE49-F238E27FC236}">
                <a16:creationId xmlns:a16="http://schemas.microsoft.com/office/drawing/2014/main" id="{E3FCDB45-4A2D-4E99-9E5A-B6E35C3BE6ED}"/>
              </a:ext>
            </a:extLst>
          </p:cNvPr>
          <p:cNvSpPr/>
          <p:nvPr/>
        </p:nvSpPr>
        <p:spPr bwMode="auto">
          <a:xfrm>
            <a:off x="8700305" y="1564615"/>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Accessibility Program</a:t>
            </a:r>
          </a:p>
        </p:txBody>
      </p:sp>
      <p:sp>
        <p:nvSpPr>
          <p:cNvPr id="3" name="Oval 2" descr="Tools and sustainability">
            <a:extLst>
              <a:ext uri="{FF2B5EF4-FFF2-40B4-BE49-F238E27FC236}">
                <a16:creationId xmlns:a16="http://schemas.microsoft.com/office/drawing/2014/main" id="{9F71B510-248F-4E2B-A245-7B0F615B7348}"/>
              </a:ext>
            </a:extLst>
          </p:cNvPr>
          <p:cNvSpPr/>
          <p:nvPr/>
        </p:nvSpPr>
        <p:spPr bwMode="auto">
          <a:xfrm>
            <a:off x="8700305" y="3270970"/>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Tools &amp; Sustainability</a:t>
            </a:r>
          </a:p>
        </p:txBody>
      </p:sp>
      <p:sp>
        <p:nvSpPr>
          <p:cNvPr id="5" name="Oval 4" descr="Engineering best practices">
            <a:extLst>
              <a:ext uri="{FF2B5EF4-FFF2-40B4-BE49-F238E27FC236}">
                <a16:creationId xmlns:a16="http://schemas.microsoft.com/office/drawing/2014/main" id="{C605678F-6D3A-4338-9969-E502894D5FDD}"/>
              </a:ext>
            </a:extLst>
          </p:cNvPr>
          <p:cNvSpPr/>
          <p:nvPr/>
        </p:nvSpPr>
        <p:spPr bwMode="auto">
          <a:xfrm>
            <a:off x="8700305" y="4985266"/>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Engineering Best Practices</a:t>
            </a:r>
          </a:p>
        </p:txBody>
      </p:sp>
    </p:spTree>
    <p:extLst>
      <p:ext uri="{BB962C8B-B14F-4D97-AF65-F5344CB8AC3E}">
        <p14:creationId xmlns:p14="http://schemas.microsoft.com/office/powerpoint/2010/main" val="23546842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362CC5-48FF-4801-9EEC-CE709C66CF55}"/>
              </a:ext>
            </a:extLst>
          </p:cNvPr>
          <p:cNvSpPr>
            <a:spLocks noGrp="1"/>
          </p:cNvSpPr>
          <p:nvPr>
            <p:ph type="body" sz="quarter" idx="10"/>
          </p:nvPr>
        </p:nvSpPr>
        <p:spPr/>
        <p:txBody>
          <a:bodyPr/>
          <a:lstStyle/>
          <a:p>
            <a:endParaRPr lang="en-US" dirty="0"/>
          </a:p>
        </p:txBody>
      </p:sp>
      <p:sp>
        <p:nvSpPr>
          <p:cNvPr id="3" name="Title 2" hidden="1">
            <a:extLst>
              <a:ext uri="{FF2B5EF4-FFF2-40B4-BE49-F238E27FC236}">
                <a16:creationId xmlns:a16="http://schemas.microsoft.com/office/drawing/2014/main" id="{3606C6CD-9B18-415D-BEEC-BB3E4420E59C}"/>
              </a:ext>
            </a:extLst>
          </p:cNvPr>
          <p:cNvSpPr>
            <a:spLocks noGrp="1"/>
          </p:cNvSpPr>
          <p:nvPr>
            <p:ph type="title"/>
          </p:nvPr>
        </p:nvSpPr>
        <p:spPr/>
        <p:txBody>
          <a:bodyPr/>
          <a:lstStyle/>
          <a:p>
            <a:r>
              <a:rPr lang="en-US" dirty="0"/>
              <a:t>Hands on Training Methods</a:t>
            </a:r>
          </a:p>
        </p:txBody>
      </p:sp>
      <p:pic>
        <p:nvPicPr>
          <p:cNvPr id="5" name="Picture 4" descr="Magnifying glass finding a bug in a background of 0's and 1's.">
            <a:extLst>
              <a:ext uri="{FF2B5EF4-FFF2-40B4-BE49-F238E27FC236}">
                <a16:creationId xmlns:a16="http://schemas.microsoft.com/office/drawing/2014/main" id="{E48041CE-44DB-4AF3-BF64-3209F81DCC84}"/>
              </a:ext>
            </a:extLst>
          </p:cNvPr>
          <p:cNvPicPr>
            <a:picLocks noChangeAspect="1"/>
          </p:cNvPicPr>
          <p:nvPr/>
        </p:nvPicPr>
        <p:blipFill>
          <a:blip r:embed="rId3"/>
          <a:stretch>
            <a:fillRect/>
          </a:stretch>
        </p:blipFill>
        <p:spPr>
          <a:xfrm>
            <a:off x="7119197" y="1808807"/>
            <a:ext cx="4672937" cy="3504703"/>
          </a:xfrm>
          <a:prstGeom prst="rect">
            <a:avLst/>
          </a:prstGeom>
        </p:spPr>
      </p:pic>
      <p:pic>
        <p:nvPicPr>
          <p:cNvPr id="7" name="Picture 6" descr="Clock representing office hours.">
            <a:extLst>
              <a:ext uri="{FF2B5EF4-FFF2-40B4-BE49-F238E27FC236}">
                <a16:creationId xmlns:a16="http://schemas.microsoft.com/office/drawing/2014/main" id="{A94B4DA9-1CFA-4BE0-AEA7-A653AE686A0D}"/>
              </a:ext>
            </a:extLst>
          </p:cNvPr>
          <p:cNvPicPr>
            <a:picLocks noChangeAspect="1"/>
          </p:cNvPicPr>
          <p:nvPr/>
        </p:nvPicPr>
        <p:blipFill>
          <a:blip r:embed="rId4"/>
          <a:stretch>
            <a:fillRect/>
          </a:stretch>
        </p:blipFill>
        <p:spPr>
          <a:xfrm>
            <a:off x="656426" y="2334688"/>
            <a:ext cx="5194459" cy="2452940"/>
          </a:xfrm>
          <a:prstGeom prst="rect">
            <a:avLst/>
          </a:prstGeom>
        </p:spPr>
      </p:pic>
    </p:spTree>
    <p:extLst>
      <p:ext uri="{BB962C8B-B14F-4D97-AF65-F5344CB8AC3E}">
        <p14:creationId xmlns:p14="http://schemas.microsoft.com/office/powerpoint/2010/main" val="1834924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7B6B-3325-44A9-B2FC-44A4B0DD2E1F}"/>
              </a:ext>
            </a:extLst>
          </p:cNvPr>
          <p:cNvSpPr>
            <a:spLocks noGrp="1"/>
          </p:cNvSpPr>
          <p:nvPr>
            <p:ph type="title"/>
          </p:nvPr>
        </p:nvSpPr>
        <p:spPr>
          <a:solidFill>
            <a:schemeClr val="bg1"/>
          </a:solidFill>
        </p:spPr>
        <p:txBody>
          <a:bodyPr/>
          <a:lstStyle/>
          <a:p>
            <a:r>
              <a:rPr lang="en-US" dirty="0"/>
              <a:t>Microsoft accessibility and inclusion</a:t>
            </a:r>
          </a:p>
        </p:txBody>
      </p:sp>
      <p:grpSp>
        <p:nvGrpSpPr>
          <p:cNvPr id="13" name="Group 12" descr="Road sign says Investments.">
            <a:extLst>
              <a:ext uri="{FF2B5EF4-FFF2-40B4-BE49-F238E27FC236}">
                <a16:creationId xmlns:a16="http://schemas.microsoft.com/office/drawing/2014/main" id="{85A7C947-26F6-4794-A12A-013CB07E099E}"/>
              </a:ext>
            </a:extLst>
          </p:cNvPr>
          <p:cNvGrpSpPr/>
          <p:nvPr/>
        </p:nvGrpSpPr>
        <p:grpSpPr>
          <a:xfrm>
            <a:off x="625031" y="3270970"/>
            <a:ext cx="2101548" cy="2002256"/>
            <a:chOff x="2889330" y="3040261"/>
            <a:chExt cx="2101548" cy="2002256"/>
          </a:xfrm>
        </p:grpSpPr>
        <p:sp>
          <p:nvSpPr>
            <p:cNvPr id="14" name="Rectangle 13">
              <a:extLst>
                <a:ext uri="{FF2B5EF4-FFF2-40B4-BE49-F238E27FC236}">
                  <a16:creationId xmlns:a16="http://schemas.microsoft.com/office/drawing/2014/main" id="{73F7DA9A-CEA8-4522-9DC9-B50DB6EB5E67}"/>
                </a:ext>
              </a:extLst>
            </p:cNvPr>
            <p:cNvSpPr/>
            <p:nvPr/>
          </p:nvSpPr>
          <p:spPr bwMode="auto">
            <a:xfrm>
              <a:off x="3888861" y="3999007"/>
              <a:ext cx="123846" cy="1043510"/>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50" descr="Investments">
              <a:extLst>
                <a:ext uri="{FF2B5EF4-FFF2-40B4-BE49-F238E27FC236}">
                  <a16:creationId xmlns:a16="http://schemas.microsoft.com/office/drawing/2014/main" id="{D6BCC777-BAB1-4CB0-9DEC-476248443C33}"/>
                </a:ext>
              </a:extLst>
            </p:cNvPr>
            <p:cNvSpPr/>
            <p:nvPr/>
          </p:nvSpPr>
          <p:spPr bwMode="auto">
            <a:xfrm>
              <a:off x="2889330" y="3040261"/>
              <a:ext cx="2101548" cy="958746"/>
            </a:xfrm>
            <a:prstGeom prst="roundRect">
              <a:avLst/>
            </a:prstGeom>
            <a:solidFill>
              <a:srgbClr val="107C10"/>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800" b="1" cap="small" dirty="0">
                  <a:solidFill>
                    <a:schemeClr val="bg1"/>
                  </a:solidFill>
                  <a:ea typeface="Segoe UI" pitchFamily="34" charset="0"/>
                  <a:cs typeface="Segoe UI" pitchFamily="34" charset="0"/>
                </a:rPr>
                <a:t>Investments</a:t>
              </a:r>
            </a:p>
          </p:txBody>
        </p:sp>
      </p:grpSp>
      <p:grpSp>
        <p:nvGrpSpPr>
          <p:cNvPr id="7" name="Group 6" descr="Road sign says Culture Change.">
            <a:extLst>
              <a:ext uri="{FF2B5EF4-FFF2-40B4-BE49-F238E27FC236}">
                <a16:creationId xmlns:a16="http://schemas.microsoft.com/office/drawing/2014/main" id="{94AE47E9-29CE-40E1-973F-510C2A26BA5F}"/>
              </a:ext>
            </a:extLst>
          </p:cNvPr>
          <p:cNvGrpSpPr/>
          <p:nvPr/>
        </p:nvGrpSpPr>
        <p:grpSpPr>
          <a:xfrm>
            <a:off x="3060477" y="2879953"/>
            <a:ext cx="1970844" cy="1928972"/>
            <a:chOff x="421687" y="4462574"/>
            <a:chExt cx="1970844" cy="1928972"/>
          </a:xfrm>
        </p:grpSpPr>
        <p:sp>
          <p:nvSpPr>
            <p:cNvPr id="8" name="Rectangle 7">
              <a:extLst>
                <a:ext uri="{FF2B5EF4-FFF2-40B4-BE49-F238E27FC236}">
                  <a16:creationId xmlns:a16="http://schemas.microsoft.com/office/drawing/2014/main" id="{FFE34E42-B732-49DE-BF4E-6C8B99B652C8}"/>
                </a:ext>
              </a:extLst>
            </p:cNvPr>
            <p:cNvSpPr/>
            <p:nvPr/>
          </p:nvSpPr>
          <p:spPr bwMode="auto">
            <a:xfrm>
              <a:off x="1331651" y="5042517"/>
              <a:ext cx="133166" cy="1349029"/>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14" descr="Culture Change">
              <a:extLst>
                <a:ext uri="{FF2B5EF4-FFF2-40B4-BE49-F238E27FC236}">
                  <a16:creationId xmlns:a16="http://schemas.microsoft.com/office/drawing/2014/main" id="{9A911BFC-2D5A-4059-A76D-EAE42CF40D93}"/>
                </a:ext>
              </a:extLst>
            </p:cNvPr>
            <p:cNvSpPr/>
            <p:nvPr/>
          </p:nvSpPr>
          <p:spPr bwMode="auto">
            <a:xfrm>
              <a:off x="421687" y="4462574"/>
              <a:ext cx="1970844" cy="1118587"/>
            </a:xfrm>
            <a:prstGeom prst="roundRect">
              <a:avLst/>
            </a:prstGeom>
            <a:solidFill>
              <a:srgbClr val="107C10"/>
            </a:solid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800" b="1" cap="small" dirty="0">
                  <a:solidFill>
                    <a:schemeClr val="bg1"/>
                  </a:solidFill>
                  <a:ea typeface="Segoe UI" pitchFamily="34" charset="0"/>
                  <a:cs typeface="Segoe UI" pitchFamily="34" charset="0"/>
                </a:rPr>
                <a:t>Culture Change</a:t>
              </a:r>
            </a:p>
          </p:txBody>
        </p:sp>
      </p:grpSp>
      <p:grpSp>
        <p:nvGrpSpPr>
          <p:cNvPr id="10" name="Group 9" descr="Road sign says Focus on Engineering.">
            <a:extLst>
              <a:ext uri="{FF2B5EF4-FFF2-40B4-BE49-F238E27FC236}">
                <a16:creationId xmlns:a16="http://schemas.microsoft.com/office/drawing/2014/main" id="{B61DEB62-9FE5-442F-A528-684CFC00B995}"/>
              </a:ext>
            </a:extLst>
          </p:cNvPr>
          <p:cNvGrpSpPr/>
          <p:nvPr/>
        </p:nvGrpSpPr>
        <p:grpSpPr>
          <a:xfrm>
            <a:off x="6619462" y="2672902"/>
            <a:ext cx="1782804" cy="1491972"/>
            <a:chOff x="5676048" y="1286659"/>
            <a:chExt cx="1782804" cy="1491972"/>
          </a:xfrm>
        </p:grpSpPr>
        <p:sp>
          <p:nvSpPr>
            <p:cNvPr id="11" name="Rectangle 10">
              <a:extLst>
                <a:ext uri="{FF2B5EF4-FFF2-40B4-BE49-F238E27FC236}">
                  <a16:creationId xmlns:a16="http://schemas.microsoft.com/office/drawing/2014/main" id="{E8915997-1FF6-4E27-9AF5-EC3CED246249}"/>
                </a:ext>
              </a:extLst>
            </p:cNvPr>
            <p:cNvSpPr/>
            <p:nvPr/>
          </p:nvSpPr>
          <p:spPr bwMode="auto">
            <a:xfrm>
              <a:off x="6514182" y="2202827"/>
              <a:ext cx="90804" cy="575804"/>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49" descr="Focus on engineering">
              <a:extLst>
                <a:ext uri="{FF2B5EF4-FFF2-40B4-BE49-F238E27FC236}">
                  <a16:creationId xmlns:a16="http://schemas.microsoft.com/office/drawing/2014/main" id="{B31152C9-6489-428B-AFB1-472B54B37776}"/>
                </a:ext>
              </a:extLst>
            </p:cNvPr>
            <p:cNvSpPr/>
            <p:nvPr/>
          </p:nvSpPr>
          <p:spPr bwMode="auto">
            <a:xfrm>
              <a:off x="5676048" y="1286659"/>
              <a:ext cx="1782804" cy="1008760"/>
            </a:xfrm>
            <a:prstGeom prst="roundRect">
              <a:avLst/>
            </a:prstGeom>
            <a:solidFill>
              <a:srgbClr val="107C10"/>
            </a:solid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400" b="1" cap="small" dirty="0">
                  <a:solidFill>
                    <a:schemeClr val="bg1"/>
                  </a:solidFill>
                  <a:ea typeface="Segoe UI" pitchFamily="34" charset="0"/>
                  <a:cs typeface="Segoe UI" pitchFamily="34" charset="0"/>
                </a:rPr>
                <a:t>Focus on Engineering</a:t>
              </a:r>
            </a:p>
          </p:txBody>
        </p:sp>
      </p:grpSp>
      <p:sp>
        <p:nvSpPr>
          <p:cNvPr id="4" name="Oval 3" descr="Accessibility program">
            <a:extLst>
              <a:ext uri="{FF2B5EF4-FFF2-40B4-BE49-F238E27FC236}">
                <a16:creationId xmlns:a16="http://schemas.microsoft.com/office/drawing/2014/main" id="{E3FCDB45-4A2D-4E99-9E5A-B6E35C3BE6ED}"/>
              </a:ext>
            </a:extLst>
          </p:cNvPr>
          <p:cNvSpPr/>
          <p:nvPr/>
        </p:nvSpPr>
        <p:spPr bwMode="auto">
          <a:xfrm>
            <a:off x="8700305" y="1564615"/>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Accessibility Program</a:t>
            </a:r>
          </a:p>
        </p:txBody>
      </p:sp>
      <p:sp>
        <p:nvSpPr>
          <p:cNvPr id="3" name="Oval 2" descr="Tools and sustainability">
            <a:extLst>
              <a:ext uri="{FF2B5EF4-FFF2-40B4-BE49-F238E27FC236}">
                <a16:creationId xmlns:a16="http://schemas.microsoft.com/office/drawing/2014/main" id="{9F71B510-248F-4E2B-A245-7B0F615B7348}"/>
              </a:ext>
            </a:extLst>
          </p:cNvPr>
          <p:cNvSpPr/>
          <p:nvPr/>
        </p:nvSpPr>
        <p:spPr bwMode="auto">
          <a:xfrm>
            <a:off x="8700305" y="3270970"/>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Tools &amp; Sustainability</a:t>
            </a:r>
          </a:p>
        </p:txBody>
      </p:sp>
      <p:sp>
        <p:nvSpPr>
          <p:cNvPr id="5" name="Oval 4" descr="Engineering best practices">
            <a:extLst>
              <a:ext uri="{FF2B5EF4-FFF2-40B4-BE49-F238E27FC236}">
                <a16:creationId xmlns:a16="http://schemas.microsoft.com/office/drawing/2014/main" id="{C605678F-6D3A-4338-9969-E502894D5FDD}"/>
              </a:ext>
            </a:extLst>
          </p:cNvPr>
          <p:cNvSpPr/>
          <p:nvPr/>
        </p:nvSpPr>
        <p:spPr bwMode="auto">
          <a:xfrm>
            <a:off x="8700305" y="4985266"/>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Engineering Best Practices</a:t>
            </a:r>
          </a:p>
        </p:txBody>
      </p:sp>
    </p:spTree>
    <p:extLst>
      <p:ext uri="{BB962C8B-B14F-4D97-AF65-F5344CB8AC3E}">
        <p14:creationId xmlns:p14="http://schemas.microsoft.com/office/powerpoint/2010/main" val="18621840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31837" y="449262"/>
            <a:ext cx="11887200" cy="1181862"/>
          </a:xfrm>
        </p:spPr>
        <p:txBody>
          <a:bodyPr/>
          <a:lstStyle/>
          <a:p>
            <a:r>
              <a:rPr lang="en-US" dirty="0">
                <a:solidFill>
                  <a:schemeClr val="bg1">
                    <a:lumMod val="50000"/>
                  </a:schemeClr>
                </a:solidFill>
              </a:rPr>
              <a:t>Resource Links</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0" y="2125662"/>
            <a:ext cx="12436475" cy="4235007"/>
          </a:xfrm>
          <a:prstGeom prst="rect">
            <a:avLst/>
          </a:prstGeom>
          <a:solidFill>
            <a:srgbClr val="0078D7"/>
          </a:solidFill>
        </p:spPr>
        <p:txBody>
          <a:bodyPr wrap="square" lIns="182880" tIns="146304" rIns="182880" bIns="146304" rtlCol="0">
            <a:spAutoFit/>
          </a:bodyPr>
          <a:lstStyle/>
          <a:p>
            <a:pPr lvl="0" algn="ctr" defTabSz="932472" fontAlgn="base">
              <a:spcBef>
                <a:spcPct val="0"/>
              </a:spcBef>
              <a:spcAft>
                <a:spcPct val="0"/>
              </a:spcAft>
              <a:defRPr/>
            </a:pPr>
            <a:r>
              <a:rPr lang="en-US" sz="3200" dirty="0"/>
              <a:t>Microsoft at CSUN  </a:t>
            </a:r>
          </a:p>
          <a:p>
            <a:pPr lvl="0" algn="ctr" defTabSz="932472" fontAlgn="base">
              <a:spcBef>
                <a:spcPct val="0"/>
              </a:spcBef>
              <a:spcAft>
                <a:spcPct val="0"/>
              </a:spcAft>
              <a:defRPr/>
            </a:pPr>
            <a:r>
              <a:rPr lang="en-US" sz="3200" u="sng" dirty="0"/>
              <a:t>Aka.ms/CSUN2018</a:t>
            </a:r>
          </a:p>
          <a:p>
            <a:pPr lvl="0" algn="ctr" defTabSz="932472" fontAlgn="base">
              <a:spcBef>
                <a:spcPct val="0"/>
              </a:spcBef>
              <a:spcAft>
                <a:spcPct val="0"/>
              </a:spcAft>
              <a:defRPr/>
            </a:pPr>
            <a:endParaRPr lang="en-US" sz="3200" dirty="0"/>
          </a:p>
          <a:p>
            <a:pPr lvl="0" algn="ctr" defTabSz="932472" fontAlgn="base">
              <a:spcBef>
                <a:spcPct val="0"/>
              </a:spcBef>
              <a:spcAft>
                <a:spcPct val="0"/>
              </a:spcAft>
              <a:defRPr/>
            </a:pPr>
            <a:r>
              <a:rPr lang="en-US" sz="3200" dirty="0"/>
              <a:t>Answer Desk for Accessibility Support  </a:t>
            </a:r>
          </a:p>
          <a:p>
            <a:pPr lvl="0" algn="ctr" defTabSz="932472" fontAlgn="base">
              <a:spcBef>
                <a:spcPct val="0"/>
              </a:spcBef>
              <a:spcAft>
                <a:spcPct val="0"/>
              </a:spcAft>
              <a:defRPr/>
            </a:pPr>
            <a:r>
              <a:rPr lang="en-US" sz="3200" u="sng" dirty="0"/>
              <a:t>aka.ms/DAD</a:t>
            </a:r>
          </a:p>
          <a:p>
            <a:pPr lvl="0" algn="ctr" defTabSz="932472" fontAlgn="base">
              <a:spcBef>
                <a:spcPct val="0"/>
              </a:spcBef>
              <a:spcAft>
                <a:spcPct val="0"/>
              </a:spcAft>
              <a:defRPr/>
            </a:pPr>
            <a:endParaRPr lang="en-US" sz="3200" dirty="0"/>
          </a:p>
          <a:p>
            <a:pPr lvl="0" algn="ctr" defTabSz="932472" fontAlgn="base">
              <a:spcBef>
                <a:spcPct val="0"/>
              </a:spcBef>
              <a:spcAft>
                <a:spcPct val="0"/>
              </a:spcAft>
              <a:defRPr/>
            </a:pPr>
            <a:r>
              <a:rPr lang="en-US" sz="3200" dirty="0"/>
              <a:t>Microsoft Accessibility Overview  </a:t>
            </a:r>
          </a:p>
          <a:p>
            <a:pPr lvl="0" algn="ctr" defTabSz="932472" fontAlgn="base">
              <a:spcBef>
                <a:spcPct val="0"/>
              </a:spcBef>
              <a:spcAft>
                <a:spcPct val="0"/>
              </a:spcAft>
              <a:defRPr/>
            </a:pPr>
            <a:r>
              <a:rPr lang="en-US" sz="3200" u="sng" dirty="0"/>
              <a:t>Microsoft.com/Accessibility </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483494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11163" y="5923241"/>
            <a:ext cx="67818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chemeClr val="bg2"/>
                </a:solidFill>
                <a:effectLst/>
                <a:uLnTx/>
                <a:uFillTx/>
                <a:latin typeface="Segoe UI"/>
                <a:ea typeface="+mn-ea"/>
                <a:cs typeface="+mn-cs"/>
              </a:rPr>
              <a:t>Disability Answer Desk for phone/chat/ASL Help: Aka.ms/AccessibilitySupport</a:t>
            </a:r>
          </a:p>
        </p:txBody>
      </p:sp>
      <p:sp>
        <p:nvSpPr>
          <p:cNvPr id="7" name="Rectangle 6"/>
          <p:cNvSpPr/>
          <p:nvPr/>
        </p:nvSpPr>
        <p:spPr>
          <a:xfrm>
            <a:off x="6218237" y="5923241"/>
            <a:ext cx="67056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chemeClr val="bg2"/>
                </a:solidFill>
                <a:effectLst/>
                <a:uLnTx/>
                <a:uFillTx/>
                <a:latin typeface="Segoe UI"/>
                <a:ea typeface="+mn-ea"/>
                <a:cs typeface="+mn-cs"/>
              </a:rPr>
              <a:t>User voice Forum for Accessibility Feedback: Aka.ms/AccessibilityFeedback</a:t>
            </a:r>
          </a:p>
        </p:txBody>
      </p:sp>
      <p:sp>
        <p:nvSpPr>
          <p:cNvPr id="3" name="Title 2"/>
          <p:cNvSpPr>
            <a:spLocks noGrp="1"/>
          </p:cNvSpPr>
          <p:nvPr>
            <p:ph type="title"/>
          </p:nvPr>
        </p:nvSpPr>
        <p:spPr/>
        <p:txBody>
          <a:bodyPr/>
          <a:lstStyle/>
          <a:p>
            <a:r>
              <a:rPr lang="en-US" dirty="0">
                <a:solidFill>
                  <a:schemeClr val="bg2"/>
                </a:solidFill>
              </a:rPr>
              <a:t>We want to hear from you.</a:t>
            </a:r>
          </a:p>
        </p:txBody>
      </p:sp>
      <p:sp>
        <p:nvSpPr>
          <p:cNvPr id="5" name="Rectangle 4"/>
          <p:cNvSpPr/>
          <p:nvPr/>
        </p:nvSpPr>
        <p:spPr bwMode="auto">
          <a:xfrm>
            <a:off x="0" y="4096685"/>
            <a:ext cx="12436475" cy="1554463"/>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Connect with us in person today or anytime through our support and feedback channels.</a:t>
            </a:r>
          </a:p>
        </p:txBody>
      </p:sp>
      <p:grpSp>
        <p:nvGrpSpPr>
          <p:cNvPr id="8" name="Group 7" descr="Image of a microphone in blue surrounded by a circle with a white background">
            <a:extLst>
              <a:ext uri="{FF2B5EF4-FFF2-40B4-BE49-F238E27FC236}">
                <a16:creationId xmlns:a16="http://schemas.microsoft.com/office/drawing/2014/main" id="{05B57745-2E87-4031-A1FB-8CD322628ED8}"/>
              </a:ext>
            </a:extLst>
          </p:cNvPr>
          <p:cNvGrpSpPr/>
          <p:nvPr/>
        </p:nvGrpSpPr>
        <p:grpSpPr>
          <a:xfrm>
            <a:off x="274638" y="3824592"/>
            <a:ext cx="2076450" cy="2076450"/>
            <a:chOff x="274638" y="3824592"/>
            <a:chExt cx="2076450" cy="2076450"/>
          </a:xfrm>
        </p:grpSpPr>
        <p:sp>
          <p:nvSpPr>
            <p:cNvPr id="6" name="Oval 5" descr="Image of a microphone in blue surrounded by a circle with a white background"/>
            <p:cNvSpPr/>
            <p:nvPr/>
          </p:nvSpPr>
          <p:spPr bwMode="auto">
            <a:xfrm>
              <a:off x="274638"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descr="A microphone icon"/>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014795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84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841052"/>
          </a:xfrm>
        </p:spPr>
        <p:txBody>
          <a:bodyPr/>
          <a:lstStyle/>
          <a:p>
            <a:r>
              <a:rPr lang="en-US" dirty="0"/>
              <a:t>Accessibility</a:t>
            </a:r>
            <a:r>
              <a:rPr lang="en-US" sz="7200" dirty="0"/>
              <a:t> program</a:t>
            </a:r>
            <a:r>
              <a:rPr lang="en-US" dirty="0">
                <a:solidFill>
                  <a:schemeClr val="tx1"/>
                </a:solidFill>
                <a:cs typeface="Segoe UI Light"/>
              </a:rPr>
              <a:t> development</a:t>
            </a:r>
            <a:br>
              <a:rPr lang="en-US" dirty="0">
                <a:solidFill>
                  <a:schemeClr val="tx1"/>
                </a:solidFill>
              </a:rPr>
            </a:br>
            <a:br>
              <a:rPr lang="en-US" dirty="0">
                <a:solidFill>
                  <a:schemeClr val="tx1"/>
                </a:solidFill>
              </a:rPr>
            </a:br>
            <a:r>
              <a:rPr lang="en-US" sz="4800" dirty="0"/>
              <a:t>Norm Hodne </a:t>
            </a:r>
            <a:endParaRPr lang="en-US" sz="7200" dirty="0"/>
          </a:p>
        </p:txBody>
      </p:sp>
    </p:spTree>
    <p:extLst>
      <p:ext uri="{BB962C8B-B14F-4D97-AF65-F5344CB8AC3E}">
        <p14:creationId xmlns:p14="http://schemas.microsoft.com/office/powerpoint/2010/main" val="4442026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14" descr="A picture containing chessman, object, indoor, table">
            <a:extLst>
              <a:ext uri="{FF2B5EF4-FFF2-40B4-BE49-F238E27FC236}">
                <a16:creationId xmlns:a16="http://schemas.microsoft.com/office/drawing/2014/main" id="{D317F52E-1B88-479A-802D-657FBB0ACA5D}"/>
              </a:ext>
            </a:extLst>
          </p:cNvPr>
          <p:cNvPicPr>
            <a:picLocks noGrp="1" noChangeAspect="1"/>
          </p:cNvPicPr>
          <p:nvPr>
            <p:ph type="pic" sz="quarter" idx="10"/>
          </p:nvPr>
        </p:nvPicPr>
        <p:blipFill rotWithShape="1">
          <a:blip r:embed="rId3"/>
          <a:srcRect t="15742"/>
          <a:stretch/>
        </p:blipFill>
        <p:spPr>
          <a:xfrm>
            <a:off x="20" y="10"/>
            <a:ext cx="12436455" cy="6994515"/>
          </a:xfrm>
          <a:prstGeom prst="rect">
            <a:avLst/>
          </a:prstGeom>
        </p:spPr>
      </p:pic>
      <p:sp>
        <p:nvSpPr>
          <p:cNvPr id="6" name="Title 5">
            <a:extLst>
              <a:ext uri="{FF2B5EF4-FFF2-40B4-BE49-F238E27FC236}">
                <a16:creationId xmlns:a16="http://schemas.microsoft.com/office/drawing/2014/main" id="{65CECC28-1262-4DE0-95DF-C15FEE8704E5}"/>
              </a:ext>
            </a:extLst>
          </p:cNvPr>
          <p:cNvSpPr>
            <a:spLocks noGrp="1"/>
          </p:cNvSpPr>
          <p:nvPr>
            <p:ph type="title"/>
          </p:nvPr>
        </p:nvSpPr>
        <p:spPr>
          <a:xfrm>
            <a:off x="135154" y="4875023"/>
            <a:ext cx="12077509" cy="1835743"/>
          </a:xfrm>
          <a:solidFill>
            <a:schemeClr val="tx1">
              <a:lumMod val="50000"/>
            </a:schemeClr>
          </a:solidFill>
        </p:spPr>
        <p:txBody>
          <a:bodyPr/>
          <a:lstStyle/>
          <a:p>
            <a:r>
              <a:rPr lang="en-US" sz="5400" b="1" dirty="0">
                <a:solidFill>
                  <a:schemeClr val="bg1"/>
                </a:solidFill>
              </a:rPr>
              <a:t>Beginning is hard and unlike a chess game, the work doesn't stop.</a:t>
            </a:r>
            <a:br>
              <a:rPr lang="en" sz="5400" dirty="0">
                <a:solidFill>
                  <a:schemeClr val="bg1"/>
                </a:solidFill>
              </a:rPr>
            </a:br>
            <a:endParaRPr lang="en-US" sz="5400" dirty="0">
              <a:solidFill>
                <a:schemeClr val="bg1"/>
              </a:solidFill>
            </a:endParaRPr>
          </a:p>
        </p:txBody>
      </p:sp>
    </p:spTree>
    <p:extLst>
      <p:ext uri="{BB962C8B-B14F-4D97-AF65-F5344CB8AC3E}">
        <p14:creationId xmlns:p14="http://schemas.microsoft.com/office/powerpoint/2010/main" val="1971781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9" name="Picture 8" descr="word cloud with Access, product, test, design, user and team as prominent words">
            <a:extLst>
              <a:ext uri="{FF2B5EF4-FFF2-40B4-BE49-F238E27FC236}">
                <a16:creationId xmlns:a16="http://schemas.microsoft.com/office/drawing/2014/main" id="{8616B085-C80E-4C2A-8565-827F9D1BD734}"/>
              </a:ext>
            </a:extLst>
          </p:cNvPr>
          <p:cNvPicPr>
            <a:picLocks noChangeAspect="1"/>
          </p:cNvPicPr>
          <p:nvPr/>
        </p:nvPicPr>
        <p:blipFill>
          <a:blip r:embed="rId3"/>
          <a:stretch>
            <a:fillRect/>
          </a:stretch>
        </p:blipFill>
        <p:spPr>
          <a:xfrm>
            <a:off x="642448" y="1119064"/>
            <a:ext cx="10646876" cy="5355507"/>
          </a:xfrm>
          <a:prstGeom prst="rect">
            <a:avLst/>
          </a:prstGeom>
          <a:effectLst>
            <a:outerShdw blurRad="50800" dist="38100" dir="2700000" algn="tl" rotWithShape="0">
              <a:schemeClr val="bg1">
                <a:lumMod val="50000"/>
                <a:alpha val="40000"/>
              </a:schemeClr>
            </a:outerShdw>
          </a:effectLst>
        </p:spPr>
      </p:pic>
      <p:sp>
        <p:nvSpPr>
          <p:cNvPr id="10" name="Title 9">
            <a:extLst>
              <a:ext uri="{FF2B5EF4-FFF2-40B4-BE49-F238E27FC236}">
                <a16:creationId xmlns:a16="http://schemas.microsoft.com/office/drawing/2014/main" id="{EC04FE41-888E-4546-98BC-6DC9803F2AA0}"/>
              </a:ext>
            </a:extLst>
          </p:cNvPr>
          <p:cNvSpPr>
            <a:spLocks noGrp="1"/>
          </p:cNvSpPr>
          <p:nvPr>
            <p:ph type="title"/>
          </p:nvPr>
        </p:nvSpPr>
        <p:spPr>
          <a:xfrm>
            <a:off x="239470" y="201489"/>
            <a:ext cx="12104930" cy="917575"/>
          </a:xfrm>
        </p:spPr>
        <p:txBody>
          <a:bodyPr/>
          <a:lstStyle/>
          <a:p>
            <a:r>
              <a:rPr lang="en-US" sz="4400" dirty="0">
                <a:solidFill>
                  <a:schemeClr val="bg1"/>
                </a:solidFill>
              </a:rPr>
              <a:t>To be successful we need to focus on key elements</a:t>
            </a:r>
          </a:p>
        </p:txBody>
      </p:sp>
    </p:spTree>
    <p:extLst>
      <p:ext uri="{BB962C8B-B14F-4D97-AF65-F5344CB8AC3E}">
        <p14:creationId xmlns:p14="http://schemas.microsoft.com/office/powerpoint/2010/main" val="16598619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List of program elements">
            <a:extLst>
              <a:ext uri="{FF2B5EF4-FFF2-40B4-BE49-F238E27FC236}">
                <a16:creationId xmlns:a16="http://schemas.microsoft.com/office/drawing/2014/main" id="{E7E1D11E-56FD-4C10-A307-A6F48036E731}"/>
              </a:ext>
            </a:extLst>
          </p:cNvPr>
          <p:cNvSpPr>
            <a:spLocks noGrp="1"/>
          </p:cNvSpPr>
          <p:nvPr>
            <p:ph type="body" sz="quarter" idx="10"/>
          </p:nvPr>
        </p:nvSpPr>
        <p:spPr>
          <a:xfrm>
            <a:off x="286363" y="1692350"/>
            <a:ext cx="4391145" cy="4431983"/>
          </a:xfrm>
          <a:solidFill>
            <a:schemeClr val="accent3"/>
          </a:solidFill>
        </p:spPr>
        <p:txBody>
          <a:bodyPr/>
          <a:lstStyle/>
          <a:p>
            <a:pPr marL="548640" indent="-548640">
              <a:lnSpc>
                <a:spcPct val="100000"/>
              </a:lnSpc>
              <a:spcBef>
                <a:spcPts val="0"/>
              </a:spcBef>
              <a:spcAft>
                <a:spcPts val="900"/>
              </a:spcAft>
              <a:buFont typeface="+mj-lt"/>
              <a:buAutoNum type="arabicPeriod"/>
            </a:pPr>
            <a:r>
              <a:rPr lang="en-US" sz="2400" b="1" dirty="0">
                <a:solidFill>
                  <a:schemeClr val="bg1"/>
                </a:solidFill>
              </a:rPr>
              <a:t>Strategy</a:t>
            </a:r>
          </a:p>
          <a:p>
            <a:pPr marL="548640" indent="-548640">
              <a:lnSpc>
                <a:spcPct val="100000"/>
              </a:lnSpc>
              <a:spcBef>
                <a:spcPts val="0"/>
              </a:spcBef>
              <a:spcAft>
                <a:spcPts val="900"/>
              </a:spcAft>
              <a:buFont typeface="+mj-lt"/>
              <a:buAutoNum type="arabicPeriod"/>
            </a:pPr>
            <a:r>
              <a:rPr lang="en-US" sz="2400" b="1" dirty="0">
                <a:solidFill>
                  <a:schemeClr val="bg1"/>
                </a:solidFill>
              </a:rPr>
              <a:t>Financials </a:t>
            </a:r>
          </a:p>
          <a:p>
            <a:pPr marL="548640" indent="-548640">
              <a:lnSpc>
                <a:spcPct val="100000"/>
              </a:lnSpc>
              <a:spcBef>
                <a:spcPts val="0"/>
              </a:spcBef>
              <a:spcAft>
                <a:spcPts val="900"/>
              </a:spcAft>
              <a:buFont typeface="+mj-lt"/>
              <a:buAutoNum type="arabicPeriod"/>
            </a:pPr>
            <a:r>
              <a:rPr lang="en-US" sz="2400" b="1" dirty="0">
                <a:solidFill>
                  <a:schemeClr val="bg1"/>
                </a:solidFill>
              </a:rPr>
              <a:t>Standards </a:t>
            </a:r>
          </a:p>
          <a:p>
            <a:pPr marL="548640" indent="-548640">
              <a:lnSpc>
                <a:spcPct val="100000"/>
              </a:lnSpc>
              <a:spcBef>
                <a:spcPts val="0"/>
              </a:spcBef>
              <a:spcAft>
                <a:spcPts val="900"/>
              </a:spcAft>
              <a:buFont typeface="+mj-lt"/>
              <a:buAutoNum type="arabicPeriod"/>
            </a:pPr>
            <a:r>
              <a:rPr lang="en-US" sz="2400" b="1" dirty="0">
                <a:solidFill>
                  <a:schemeClr val="bg1"/>
                </a:solidFill>
              </a:rPr>
              <a:t>Best Practices</a:t>
            </a:r>
          </a:p>
          <a:p>
            <a:pPr marL="548640" indent="-548640">
              <a:lnSpc>
                <a:spcPct val="100000"/>
              </a:lnSpc>
              <a:spcBef>
                <a:spcPts val="0"/>
              </a:spcBef>
              <a:spcAft>
                <a:spcPts val="900"/>
              </a:spcAft>
              <a:buFont typeface="+mj-lt"/>
              <a:buAutoNum type="arabicPeriod"/>
            </a:pPr>
            <a:r>
              <a:rPr lang="en-US" sz="2400" b="1" dirty="0">
                <a:solidFill>
                  <a:schemeClr val="bg1"/>
                </a:solidFill>
              </a:rPr>
              <a:t>Governance</a:t>
            </a:r>
          </a:p>
          <a:p>
            <a:pPr marL="548640" indent="-548640">
              <a:lnSpc>
                <a:spcPct val="100000"/>
              </a:lnSpc>
              <a:spcBef>
                <a:spcPts val="0"/>
              </a:spcBef>
              <a:spcAft>
                <a:spcPts val="900"/>
              </a:spcAft>
              <a:buFont typeface="+mj-lt"/>
              <a:buAutoNum type="arabicPeriod"/>
            </a:pPr>
            <a:r>
              <a:rPr lang="en-US" sz="2400" b="1" dirty="0">
                <a:solidFill>
                  <a:schemeClr val="bg1"/>
                </a:solidFill>
              </a:rPr>
              <a:t>Training</a:t>
            </a:r>
          </a:p>
          <a:p>
            <a:pPr marL="548640" indent="-548640">
              <a:lnSpc>
                <a:spcPct val="100000"/>
              </a:lnSpc>
              <a:spcBef>
                <a:spcPts val="0"/>
              </a:spcBef>
              <a:spcAft>
                <a:spcPts val="900"/>
              </a:spcAft>
              <a:buFont typeface="+mj-lt"/>
              <a:buAutoNum type="arabicPeriod"/>
            </a:pPr>
            <a:r>
              <a:rPr lang="en-US" sz="2400" b="1" dirty="0">
                <a:solidFill>
                  <a:schemeClr val="bg1"/>
                </a:solidFill>
              </a:rPr>
              <a:t>Procurement</a:t>
            </a:r>
          </a:p>
          <a:p>
            <a:pPr marL="548640" indent="-548640">
              <a:lnSpc>
                <a:spcPct val="100000"/>
              </a:lnSpc>
              <a:spcBef>
                <a:spcPts val="0"/>
              </a:spcBef>
              <a:spcAft>
                <a:spcPts val="900"/>
              </a:spcAft>
              <a:buFont typeface="+mj-lt"/>
              <a:buAutoNum type="arabicPeriod"/>
            </a:pPr>
            <a:r>
              <a:rPr lang="en-US" sz="2400" b="1" dirty="0">
                <a:solidFill>
                  <a:schemeClr val="bg1"/>
                </a:solidFill>
              </a:rPr>
              <a:t>Culture</a:t>
            </a:r>
          </a:p>
          <a:p>
            <a:pPr marL="548640" indent="-548640">
              <a:lnSpc>
                <a:spcPct val="100000"/>
              </a:lnSpc>
              <a:spcBef>
                <a:spcPts val="0"/>
              </a:spcBef>
              <a:spcAft>
                <a:spcPts val="900"/>
              </a:spcAft>
              <a:buFont typeface="+mj-lt"/>
              <a:buAutoNum type="arabicPeriod"/>
            </a:pPr>
            <a:r>
              <a:rPr lang="en-US" sz="2400" b="1" dirty="0">
                <a:solidFill>
                  <a:schemeClr val="bg1"/>
                </a:solidFill>
              </a:rPr>
              <a:t>Communications</a:t>
            </a:r>
          </a:p>
        </p:txBody>
      </p:sp>
      <p:sp>
        <p:nvSpPr>
          <p:cNvPr id="3" name="Title 2">
            <a:extLst>
              <a:ext uri="{FF2B5EF4-FFF2-40B4-BE49-F238E27FC236}">
                <a16:creationId xmlns:a16="http://schemas.microsoft.com/office/drawing/2014/main" id="{A8DE7A24-5779-4F51-ABFC-D51032A88F1D}"/>
              </a:ext>
            </a:extLst>
          </p:cNvPr>
          <p:cNvSpPr>
            <a:spLocks noGrp="1"/>
          </p:cNvSpPr>
          <p:nvPr>
            <p:ph type="title"/>
          </p:nvPr>
        </p:nvSpPr>
        <p:spPr>
          <a:xfrm>
            <a:off x="286363" y="106085"/>
            <a:ext cx="7321914" cy="917575"/>
          </a:xfrm>
          <a:solidFill>
            <a:schemeClr val="tx1"/>
          </a:solidFill>
        </p:spPr>
        <p:txBody>
          <a:bodyPr/>
          <a:lstStyle/>
          <a:p>
            <a:r>
              <a:rPr lang="en-US">
                <a:solidFill>
                  <a:schemeClr val="bg1"/>
                </a:solidFill>
              </a:rPr>
              <a:t>Example program elements</a:t>
            </a:r>
            <a:endParaRPr lang="en-US" dirty="0">
              <a:solidFill>
                <a:schemeClr val="bg1"/>
              </a:solidFill>
            </a:endParaRPr>
          </a:p>
        </p:txBody>
      </p:sp>
    </p:spTree>
    <p:extLst>
      <p:ext uri="{BB962C8B-B14F-4D97-AF65-F5344CB8AC3E}">
        <p14:creationId xmlns:p14="http://schemas.microsoft.com/office/powerpoint/2010/main" val="22121470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Placeholder 14" descr="A group of women sitting at a desk in front of a computer">
            <a:extLst>
              <a:ext uri="{FF2B5EF4-FFF2-40B4-BE49-F238E27FC236}">
                <a16:creationId xmlns:a16="http://schemas.microsoft.com/office/drawing/2014/main" id="{648560F6-00C4-41C4-9796-CD3FE441B121}"/>
              </a:ext>
            </a:extLst>
          </p:cNvPr>
          <p:cNvPicPr>
            <a:picLocks noGrp="1" noChangeAspect="1"/>
          </p:cNvPicPr>
          <p:nvPr>
            <p:ph type="pic" sz="quarter" idx="4294967295"/>
          </p:nvPr>
        </p:nvPicPr>
        <p:blipFill rotWithShape="1">
          <a:blip r:embed="rId3"/>
          <a:srcRect t="2690" b="13052"/>
          <a:stretch/>
        </p:blipFill>
        <p:spPr>
          <a:xfrm>
            <a:off x="0" y="0"/>
            <a:ext cx="12436475" cy="6994525"/>
          </a:xfrm>
          <a:prstGeom prst="rect">
            <a:avLst/>
          </a:prstGeom>
        </p:spPr>
      </p:pic>
      <p:sp>
        <p:nvSpPr>
          <p:cNvPr id="6" name="Title 5">
            <a:extLst>
              <a:ext uri="{FF2B5EF4-FFF2-40B4-BE49-F238E27FC236}">
                <a16:creationId xmlns:a16="http://schemas.microsoft.com/office/drawing/2014/main" id="{2378ABA7-4E73-434A-A79C-0BCB579C3FD6}"/>
              </a:ext>
            </a:extLst>
          </p:cNvPr>
          <p:cNvSpPr>
            <a:spLocks noGrp="1"/>
          </p:cNvSpPr>
          <p:nvPr>
            <p:ph type="title"/>
          </p:nvPr>
        </p:nvSpPr>
        <p:spPr>
          <a:xfrm>
            <a:off x="273455" y="309451"/>
            <a:ext cx="11889564" cy="917575"/>
          </a:xfrm>
          <a:solidFill>
            <a:schemeClr val="tx1">
              <a:lumMod val="50000"/>
            </a:schemeClr>
          </a:solidFill>
        </p:spPr>
        <p:txBody>
          <a:bodyPr/>
          <a:lstStyle/>
          <a:p>
            <a:r>
              <a:rPr lang="en-US" dirty="0">
                <a:solidFill>
                  <a:schemeClr val="bg1"/>
                </a:solidFill>
              </a:rPr>
              <a:t>A diverse set of skills are needed for success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Six areas to start">
            <a:extLst>
              <a:ext uri="{FF2B5EF4-FFF2-40B4-BE49-F238E27FC236}">
                <a16:creationId xmlns:a16="http://schemas.microsoft.com/office/drawing/2014/main" id="{0AF63A67-5E22-4439-A4A2-EDC0BD90DA51}"/>
              </a:ext>
            </a:extLst>
          </p:cNvPr>
          <p:cNvSpPr>
            <a:spLocks noGrp="1"/>
          </p:cNvSpPr>
          <p:nvPr>
            <p:ph type="body" sz="quarter" idx="10"/>
          </p:nvPr>
        </p:nvSpPr>
        <p:spPr>
          <a:xfrm>
            <a:off x="274639" y="2079563"/>
            <a:ext cx="5962038" cy="3347070"/>
          </a:xfrm>
          <a:solidFill>
            <a:schemeClr val="accent3"/>
          </a:solidFill>
        </p:spPr>
        <p:txBody>
          <a:bodyPr vert="horz" wrap="square" lIns="146304" tIns="91440" rIns="146304" bIns="91440" rtlCol="0">
            <a:spAutoFit/>
          </a:bodyPr>
          <a:lstStyle/>
          <a:p>
            <a:pPr marL="548640" indent="-548640">
              <a:lnSpc>
                <a:spcPct val="100000"/>
              </a:lnSpc>
              <a:spcBef>
                <a:spcPts val="0"/>
              </a:spcBef>
              <a:spcAft>
                <a:spcPts val="900"/>
              </a:spcAft>
              <a:buFont typeface="+mj-lt"/>
              <a:buAutoNum type="arabicPeriod"/>
            </a:pPr>
            <a:r>
              <a:rPr lang="en-US" sz="2800" b="1" dirty="0">
                <a:solidFill>
                  <a:schemeClr val="bg1"/>
                </a:solidFill>
              </a:rPr>
              <a:t>Identify executive sponsor</a:t>
            </a:r>
          </a:p>
          <a:p>
            <a:pPr marL="548640" indent="-548640">
              <a:lnSpc>
                <a:spcPct val="100000"/>
              </a:lnSpc>
              <a:spcBef>
                <a:spcPts val="0"/>
              </a:spcBef>
              <a:spcAft>
                <a:spcPts val="900"/>
              </a:spcAft>
              <a:buFont typeface="+mj-lt"/>
              <a:buAutoNum type="arabicPeriod"/>
            </a:pPr>
            <a:r>
              <a:rPr lang="en-US" sz="2800" b="1" dirty="0">
                <a:solidFill>
                  <a:schemeClr val="bg1"/>
                </a:solidFill>
              </a:rPr>
              <a:t>Assign points-of-contact</a:t>
            </a:r>
          </a:p>
          <a:p>
            <a:pPr marL="548640" indent="-548640">
              <a:lnSpc>
                <a:spcPct val="100000"/>
              </a:lnSpc>
              <a:spcBef>
                <a:spcPts val="0"/>
              </a:spcBef>
              <a:spcAft>
                <a:spcPts val="900"/>
              </a:spcAft>
              <a:buFont typeface="+mj-lt"/>
              <a:buAutoNum type="arabicPeriod"/>
            </a:pPr>
            <a:r>
              <a:rPr lang="en-US" sz="2800" b="1" dirty="0">
                <a:solidFill>
                  <a:schemeClr val="bg1"/>
                </a:solidFill>
              </a:rPr>
              <a:t>Identify products and owners</a:t>
            </a:r>
          </a:p>
          <a:p>
            <a:pPr marL="548640" indent="-548640">
              <a:lnSpc>
                <a:spcPct val="100000"/>
              </a:lnSpc>
              <a:spcBef>
                <a:spcPts val="0"/>
              </a:spcBef>
              <a:spcAft>
                <a:spcPts val="900"/>
              </a:spcAft>
              <a:buFont typeface="+mj-lt"/>
              <a:buAutoNum type="arabicPeriod"/>
            </a:pPr>
            <a:r>
              <a:rPr lang="en-US" sz="2800" b="1" dirty="0">
                <a:solidFill>
                  <a:schemeClr val="bg1"/>
                </a:solidFill>
              </a:rPr>
              <a:t>Assess products</a:t>
            </a:r>
          </a:p>
          <a:p>
            <a:pPr marL="548640" indent="-548640">
              <a:lnSpc>
                <a:spcPct val="100000"/>
              </a:lnSpc>
              <a:spcBef>
                <a:spcPts val="0"/>
              </a:spcBef>
              <a:spcAft>
                <a:spcPts val="900"/>
              </a:spcAft>
              <a:buFont typeface="+mj-lt"/>
              <a:buAutoNum type="arabicPeriod"/>
            </a:pPr>
            <a:r>
              <a:rPr lang="en-US" sz="2800" b="1" dirty="0">
                <a:solidFill>
                  <a:schemeClr val="bg1"/>
                </a:solidFill>
              </a:rPr>
              <a:t>Create engineering plan</a:t>
            </a:r>
          </a:p>
          <a:p>
            <a:pPr marL="548640" indent="-548640">
              <a:lnSpc>
                <a:spcPct val="100000"/>
              </a:lnSpc>
              <a:spcBef>
                <a:spcPts val="0"/>
              </a:spcBef>
              <a:spcAft>
                <a:spcPts val="900"/>
              </a:spcAft>
              <a:buFont typeface="+mj-lt"/>
              <a:buAutoNum type="arabicPeriod"/>
            </a:pPr>
            <a:r>
              <a:rPr lang="en-US" sz="2800" b="1" dirty="0">
                <a:solidFill>
                  <a:schemeClr val="bg1"/>
                </a:solidFill>
              </a:rPr>
              <a:t>Train &amp; </a:t>
            </a:r>
            <a:r>
              <a:rPr lang="en-US" sz="2800" b="1">
                <a:solidFill>
                  <a:schemeClr val="bg1"/>
                </a:solidFill>
              </a:rPr>
              <a:t>mentor engineers</a:t>
            </a:r>
            <a:endParaRPr lang="en-US" sz="2800" b="1" dirty="0">
              <a:solidFill>
                <a:schemeClr val="bg1"/>
              </a:solidFill>
            </a:endParaRPr>
          </a:p>
        </p:txBody>
      </p:sp>
      <p:sp>
        <p:nvSpPr>
          <p:cNvPr id="3" name="Title 2">
            <a:extLst>
              <a:ext uri="{FF2B5EF4-FFF2-40B4-BE49-F238E27FC236}">
                <a16:creationId xmlns:a16="http://schemas.microsoft.com/office/drawing/2014/main" id="{AAC1FA79-1528-462F-B83D-086634BA5CCF}"/>
              </a:ext>
            </a:extLst>
          </p:cNvPr>
          <p:cNvSpPr>
            <a:spLocks noGrp="1"/>
          </p:cNvSpPr>
          <p:nvPr>
            <p:ph type="title"/>
          </p:nvPr>
        </p:nvSpPr>
        <p:spPr>
          <a:solidFill>
            <a:schemeClr val="tx1">
              <a:lumMod val="50000"/>
            </a:schemeClr>
          </a:solidFill>
        </p:spPr>
        <p:txBody>
          <a:bodyPr/>
          <a:lstStyle/>
          <a:p>
            <a:r>
              <a:rPr lang="en-US" dirty="0">
                <a:solidFill>
                  <a:schemeClr val="bg1"/>
                </a:solidFill>
                <a:cs typeface="Segoe UI Light"/>
              </a:rPr>
              <a:t>Engage early with product teams</a:t>
            </a:r>
            <a:endParaRPr lang="en-US" dirty="0">
              <a:solidFill>
                <a:schemeClr val="bg1"/>
              </a:solidFill>
            </a:endParaRPr>
          </a:p>
        </p:txBody>
      </p:sp>
    </p:spTree>
    <p:extLst>
      <p:ext uri="{BB962C8B-B14F-4D97-AF65-F5344CB8AC3E}">
        <p14:creationId xmlns:p14="http://schemas.microsoft.com/office/powerpoint/2010/main" val="5734380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5" descr="Slide with white background and a text box with a photo of two firefighters figthing a fir with a water hose.">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firefighters facing a wall of fire with a water hose">
            <a:extLst>
              <a:ext uri="{FF2B5EF4-FFF2-40B4-BE49-F238E27FC236}">
                <a16:creationId xmlns:a16="http://schemas.microsoft.com/office/drawing/2014/main" id="{B41696E1-1481-4BE7-8344-A96DD1CAD598}"/>
              </a:ext>
            </a:extLst>
          </p:cNvPr>
          <p:cNvPicPr>
            <a:picLocks noChangeAspect="1"/>
          </p:cNvPicPr>
          <p:nvPr/>
        </p:nvPicPr>
        <p:blipFill rotWithShape="1">
          <a:blip r:embed="rId3"/>
          <a:srcRect r="38649"/>
          <a:stretch/>
        </p:blipFill>
        <p:spPr>
          <a:xfrm>
            <a:off x="6031693" y="10"/>
            <a:ext cx="6404782" cy="6994515"/>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46" name="Straight Arrow Connector 37">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5036772"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descr="Firefighting heroes are welcome for a limited time."/>
          <p:cNvSpPr>
            <a:spLocks noGrp="1"/>
          </p:cNvSpPr>
          <p:nvPr>
            <p:ph type="title"/>
          </p:nvPr>
        </p:nvSpPr>
        <p:spPr>
          <a:xfrm>
            <a:off x="668460" y="2683503"/>
            <a:ext cx="5533048" cy="2445170"/>
          </a:xfrm>
        </p:spPr>
        <p:txBody>
          <a:bodyPr vert="horz" lIns="91440" tIns="45720" rIns="91440" bIns="45720" rtlCol="0" anchor="t">
            <a:normAutofit/>
          </a:bodyPr>
          <a:lstStyle/>
          <a:p>
            <a:pPr defTabSz="914400"/>
            <a:r>
              <a:rPr lang="en-US" sz="4200" dirty="0">
                <a:solidFill>
                  <a:schemeClr val="tx1"/>
                </a:solidFill>
                <a:ea typeface="+mj-ea"/>
                <a:cs typeface="+mj-cs"/>
              </a:rPr>
              <a:t>Firefighting heroes are welcome for a </a:t>
            </a:r>
            <a:r>
              <a:rPr lang="en-US" sz="4200" b="1" i="1" u="sng" dirty="0">
                <a:solidFill>
                  <a:schemeClr val="tx1"/>
                </a:solidFill>
                <a:ea typeface="+mj-ea"/>
                <a:cs typeface="+mj-cs"/>
              </a:rPr>
              <a:t>limited</a:t>
            </a:r>
            <a:r>
              <a:rPr lang="en-US" sz="4200" b="1" dirty="0">
                <a:solidFill>
                  <a:schemeClr val="tx1"/>
                </a:solidFill>
                <a:ea typeface="+mj-ea"/>
                <a:cs typeface="+mj-cs"/>
              </a:rPr>
              <a:t> time.</a:t>
            </a:r>
          </a:p>
        </p:txBody>
      </p:sp>
    </p:spTree>
    <p:extLst>
      <p:ext uri="{BB962C8B-B14F-4D97-AF65-F5344CB8AC3E}">
        <p14:creationId xmlns:p14="http://schemas.microsoft.com/office/powerpoint/2010/main" val="1996165943"/>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7.potx" id="{74CDA74B-640B-43EE-A0D9-EE8C8780DB95}" vid="{F6E47E9A-5C16-40B4-A2E3-BD5986C5FE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18EEC32-4B0A-446A-B7C3-B4BE3588D748}">
  <we:reference id="wa104379997" version="1.0.0.2" store="en-US" storeType="OMEX"/>
  <we:alternateReferences>
    <we:reference id="WA104379997" version="1.0.0.2"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D37A0D3F94904188BAE1C64F237F55" ma:contentTypeVersion="10" ma:contentTypeDescription="Create a new document." ma:contentTypeScope="" ma:versionID="e7234c22619e61ef56d6fa8bbbf41f69">
  <xsd:schema xmlns:xsd="http://www.w3.org/2001/XMLSchema" xmlns:xs="http://www.w3.org/2001/XMLSchema" xmlns:p="http://schemas.microsoft.com/office/2006/metadata/properties" xmlns:ns2="6c3b8586-d3a4-4d3d-a534-30f221f2adf7" xmlns:ns3="4a01d111-1927-4ae7-9066-4e0f5d7822ce" targetNamespace="http://schemas.microsoft.com/office/2006/metadata/properties" ma:root="true" ma:fieldsID="41ca1c19dcb0c70fcb5dec6aa0f077ce" ns2:_="" ns3:_="">
    <xsd:import namespace="6c3b8586-d3a4-4d3d-a534-30f221f2adf7"/>
    <xsd:import namespace="4a01d111-1927-4ae7-9066-4e0f5d7822c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Date" minOccurs="0"/>
                <xsd:element ref="ns3:Description0" minOccurs="0"/>
                <xsd:element ref="ns3:cgkp" minOccurs="0"/>
                <xsd:element ref="ns3:Escalation_x0020_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3b8586-d3a4-4d3d-a534-30f221f2adf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a01d111-1927-4ae7-9066-4e0f5d7822ce"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Date" ma:index="14" nillable="true" ma:displayName="Date" ma:format="DateOnly" ma:internalName="Date">
      <xsd:simpleType>
        <xsd:restriction base="dms:DateTime"/>
      </xsd:simpleType>
    </xsd:element>
    <xsd:element name="Description0" ma:index="15" nillable="true" ma:displayName="Modified" ma:internalName="Description0">
      <xsd:simpleType>
        <xsd:restriction base="dms:Note">
          <xsd:maxLength value="255"/>
        </xsd:restriction>
      </xsd:simpleType>
    </xsd:element>
    <xsd:element name="cgkp" ma:index="16" nillable="true" ma:displayName="Group" ma:list="UserInfo" ma:internalName="cgkp">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scalation_x0020_Level" ma:index="17" nillable="true" ma:displayName="Escalation Level" ma:internalName="Escalation_x0020_Level">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FastMetadata xmlns="4a01d111-1927-4ae7-9066-4e0f5d7822ce">{"officeBundle":{"ctag":"\"c:{FBAC432B-DB32-4492-BD4C-81F5F0FA1689},2\"","fatalError":true,"version":"1.78172825"}}</MediaServiceFastMetadata>
    <MediaServiceMetadata xmlns="4a01d111-1927-4ae7-9066-4e0f5d7822ce">{"officeBundle":{"ctag":"\"c:{FBAC432B-DB32-4492-BD4C-81F5F0FA1689},2\"","fatalError":true,"errorInfo":"Server_FragmentLimitExceeded","version":"1.78172825"}}</MediaServiceMetadata>
    <Date xmlns="4a01d111-1927-4ae7-9066-4e0f5d7822ce" xsi:nil="true"/>
    <Escalation_x0020_Level xmlns="4a01d111-1927-4ae7-9066-4e0f5d7822ce" xsi:nil="true"/>
    <cgkp xmlns="4a01d111-1927-4ae7-9066-4e0f5d7822ce">
      <UserInfo>
        <DisplayName/>
        <AccountId xsi:nil="true"/>
        <AccountType/>
      </UserInfo>
    </cgkp>
    <Description0 xmlns="4a01d111-1927-4ae7-9066-4e0f5d7822ce" xsi:nil="true"/>
  </documentManagement>
</p:properties>
</file>

<file path=customXml/itemProps1.xml><?xml version="1.0" encoding="utf-8"?>
<ds:datastoreItem xmlns:ds="http://schemas.openxmlformats.org/officeDocument/2006/customXml" ds:itemID="{FA5795D0-6356-400F-A28C-DB681C419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3b8586-d3a4-4d3d-a534-30f221f2adf7"/>
    <ds:schemaRef ds:uri="4a01d111-1927-4ae7-9066-4e0f5d7822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4a01d111-1927-4ae7-9066-4e0f5d7822ce"/>
  </ds:schemaRefs>
</ds:datastoreItem>
</file>

<file path=docProps/app.xml><?xml version="1.0" encoding="utf-8"?>
<Properties xmlns="http://schemas.openxmlformats.org/officeDocument/2006/extended-properties" xmlns:vt="http://schemas.openxmlformats.org/officeDocument/2006/docPropsVTypes">
  <TotalTime>435</TotalTime>
  <Words>980</Words>
  <Application>Microsoft Office PowerPoint</Application>
  <PresentationFormat>Custom</PresentationFormat>
  <Paragraphs>191</Paragraphs>
  <Slides>24</Slides>
  <Notes>24</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24</vt:i4>
      </vt:variant>
    </vt:vector>
  </HeadingPairs>
  <TitlesOfParts>
    <vt:vector size="37" baseType="lpstr">
      <vt:lpstr>Arial</vt:lpstr>
      <vt:lpstr>Calibri</vt:lpstr>
      <vt:lpstr>Consolas</vt:lpstr>
      <vt:lpstr>Full MDL2 Assets</vt:lpstr>
      <vt:lpstr>Segoe UI</vt:lpstr>
      <vt:lpstr>Segoe UI Light</vt:lpstr>
      <vt:lpstr>Segoe UI Semilight</vt:lpstr>
      <vt:lpstr>Symbol</vt:lpstr>
      <vt:lpstr>Wingdings</vt:lpstr>
      <vt:lpstr>WHITE TEMPLATE</vt:lpstr>
      <vt:lpstr>COLOR TEMPLATE</vt:lpstr>
      <vt:lpstr>5_WHITE TEMPLATE</vt:lpstr>
      <vt:lpstr>1_WHITE TEMPLATE</vt:lpstr>
      <vt:lpstr>Accessibility Suite of Knowledge      </vt:lpstr>
      <vt:lpstr>Microsoft accessibility and inclusion</vt:lpstr>
      <vt:lpstr>Accessibility program development  Norm Hodne </vt:lpstr>
      <vt:lpstr>Beginning is hard and unlike a chess game, the work doesn't stop. </vt:lpstr>
      <vt:lpstr>To be successful we need to focus on key elements</vt:lpstr>
      <vt:lpstr>Example program elements</vt:lpstr>
      <vt:lpstr>A diverse set of skills are needed for success</vt:lpstr>
      <vt:lpstr>Engage early with product teams</vt:lpstr>
      <vt:lpstr>Firefighting heroes are welcome for a limited time.</vt:lpstr>
      <vt:lpstr>Communicate, educate, inform, monitor, assess and report.</vt:lpstr>
      <vt:lpstr>It's more complicated and takes longer than you first think.  </vt:lpstr>
      <vt:lpstr>Tooling  Wendy Chisholm</vt:lpstr>
      <vt:lpstr>Accessibility bugs</vt:lpstr>
      <vt:lpstr>Bolt on vs Built in</vt:lpstr>
      <vt:lpstr>1ES Accessibility Vision</vt:lpstr>
      <vt:lpstr>Engineering Accessibility Vision </vt:lpstr>
      <vt:lpstr>Engineering best practices  Jennifer Zhang</vt:lpstr>
      <vt:lpstr>Engineering Accessibility Vision  Shift Left </vt:lpstr>
      <vt:lpstr>Roles and Responsibilities</vt:lpstr>
      <vt:lpstr>Hands on Training Methods</vt:lpstr>
      <vt:lpstr>Microsoft accessibility and inclusion</vt:lpstr>
      <vt:lpstr>Resource Links</vt:lpstr>
      <vt:lpstr>We want to hear from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creator>April Rivkin (Point B Inc)</dc:creator>
  <cp:lastModifiedBy>Tarena Shanaberger</cp:lastModifiedBy>
  <cp:revision>8</cp:revision>
  <dcterms:modified xsi:type="dcterms:W3CDTF">2018-03-20T14:13:07Z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0x010100EFD37A0D3F94904188BAE1C64F237F55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oBundleCtag">
    <vt:lpwstr>"c:{FBAC432B-DB32-4492-BD4C-81F5F0FA1689},2"</vt:lpwstr>
  </property>
  <property fmtid="{D5CDD505-2E9C-101B-9397-08002B2CF9AE}" pid="15" name="oBundleVer">
    <vt:lpwstr>1.78172825</vt:lpwstr>
  </property>
  <property fmtid="{D5CDD505-2E9C-101B-9397-08002B2CF9AE}" pid="16" name="oBundleFail">
    <vt:lpwstr>true</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v-taresh@microsoft.com</vt:lpwstr>
  </property>
  <property fmtid="{D5CDD505-2E9C-101B-9397-08002B2CF9AE}" pid="20" name="MSIP_Label_f42aa342-8706-4288-bd11-ebb85995028c_SetDate">
    <vt:lpwstr>2017-12-29T18:55:45.4229319Z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General</vt:lpwstr>
  </property>
</Properties>
</file>